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 id="2147483660" r:id="rId2"/>
  </p:sldMasterIdLst>
  <p:notesMasterIdLst>
    <p:notesMasterId r:id="rId134"/>
  </p:notesMasterIdLst>
  <p:handoutMasterIdLst>
    <p:handoutMasterId r:id="rId135"/>
  </p:handoutMasterIdLst>
  <p:sldIdLst>
    <p:sldId id="301" r:id="rId3"/>
    <p:sldId id="307" r:id="rId4"/>
    <p:sldId id="308" r:id="rId5"/>
    <p:sldId id="309" r:id="rId6"/>
    <p:sldId id="310" r:id="rId7"/>
    <p:sldId id="311" r:id="rId8"/>
    <p:sldId id="474" r:id="rId9"/>
    <p:sldId id="313" r:id="rId10"/>
    <p:sldId id="314" r:id="rId11"/>
    <p:sldId id="315" r:id="rId12"/>
    <p:sldId id="316" r:id="rId13"/>
    <p:sldId id="317" r:id="rId14"/>
    <p:sldId id="318" r:id="rId15"/>
    <p:sldId id="319" r:id="rId16"/>
    <p:sldId id="320" r:id="rId17"/>
    <p:sldId id="321" r:id="rId18"/>
    <p:sldId id="322" r:id="rId19"/>
    <p:sldId id="323" r:id="rId20"/>
    <p:sldId id="475" r:id="rId21"/>
    <p:sldId id="325" r:id="rId22"/>
    <p:sldId id="326" r:id="rId23"/>
    <p:sldId id="327" r:id="rId24"/>
    <p:sldId id="328" r:id="rId25"/>
    <p:sldId id="329" r:id="rId26"/>
    <p:sldId id="330" r:id="rId27"/>
    <p:sldId id="331" r:id="rId28"/>
    <p:sldId id="332" r:id="rId29"/>
    <p:sldId id="333" r:id="rId30"/>
    <p:sldId id="334" r:id="rId31"/>
    <p:sldId id="335" r:id="rId32"/>
    <p:sldId id="336" r:id="rId33"/>
    <p:sldId id="337" r:id="rId34"/>
    <p:sldId id="338" r:id="rId35"/>
    <p:sldId id="339" r:id="rId36"/>
    <p:sldId id="340" r:id="rId37"/>
    <p:sldId id="341" r:id="rId38"/>
    <p:sldId id="342" r:id="rId39"/>
    <p:sldId id="343" r:id="rId40"/>
    <p:sldId id="344" r:id="rId41"/>
    <p:sldId id="345" r:id="rId42"/>
    <p:sldId id="476" r:id="rId43"/>
    <p:sldId id="477" r:id="rId44"/>
    <p:sldId id="348" r:id="rId45"/>
    <p:sldId id="349" r:id="rId46"/>
    <p:sldId id="350" r:id="rId47"/>
    <p:sldId id="351" r:id="rId48"/>
    <p:sldId id="352" r:id="rId49"/>
    <p:sldId id="353" r:id="rId50"/>
    <p:sldId id="354" r:id="rId51"/>
    <p:sldId id="355" r:id="rId52"/>
    <p:sldId id="356" r:id="rId53"/>
    <p:sldId id="357" r:id="rId54"/>
    <p:sldId id="358" r:id="rId55"/>
    <p:sldId id="359" r:id="rId56"/>
    <p:sldId id="360" r:id="rId57"/>
    <p:sldId id="361" r:id="rId58"/>
    <p:sldId id="362" r:id="rId59"/>
    <p:sldId id="363" r:id="rId60"/>
    <p:sldId id="364" r:id="rId61"/>
    <p:sldId id="365" r:id="rId62"/>
    <p:sldId id="366" r:id="rId63"/>
    <p:sldId id="367" r:id="rId64"/>
    <p:sldId id="368" r:id="rId65"/>
    <p:sldId id="369" r:id="rId66"/>
    <p:sldId id="370" r:id="rId67"/>
    <p:sldId id="371" r:id="rId68"/>
    <p:sldId id="372" r:id="rId69"/>
    <p:sldId id="373" r:id="rId70"/>
    <p:sldId id="374" r:id="rId71"/>
    <p:sldId id="375" r:id="rId72"/>
    <p:sldId id="478" r:id="rId73"/>
    <p:sldId id="377" r:id="rId74"/>
    <p:sldId id="465" r:id="rId75"/>
    <p:sldId id="379" r:id="rId76"/>
    <p:sldId id="479" r:id="rId77"/>
    <p:sldId id="381" r:id="rId78"/>
    <p:sldId id="382" r:id="rId79"/>
    <p:sldId id="383" r:id="rId80"/>
    <p:sldId id="384" r:id="rId81"/>
    <p:sldId id="386" r:id="rId82"/>
    <p:sldId id="469" r:id="rId83"/>
    <p:sldId id="387" r:id="rId84"/>
    <p:sldId id="481" r:id="rId85"/>
    <p:sldId id="389" r:id="rId86"/>
    <p:sldId id="472" r:id="rId87"/>
    <p:sldId id="391" r:id="rId88"/>
    <p:sldId id="392" r:id="rId89"/>
    <p:sldId id="393" r:id="rId90"/>
    <p:sldId id="394" r:id="rId91"/>
    <p:sldId id="395" r:id="rId92"/>
    <p:sldId id="396" r:id="rId93"/>
    <p:sldId id="397" r:id="rId94"/>
    <p:sldId id="398" r:id="rId95"/>
    <p:sldId id="399" r:id="rId96"/>
    <p:sldId id="400" r:id="rId97"/>
    <p:sldId id="401" r:id="rId98"/>
    <p:sldId id="402" r:id="rId99"/>
    <p:sldId id="403" r:id="rId100"/>
    <p:sldId id="404" r:id="rId101"/>
    <p:sldId id="405" r:id="rId102"/>
    <p:sldId id="406" r:id="rId103"/>
    <p:sldId id="407" r:id="rId104"/>
    <p:sldId id="408" r:id="rId105"/>
    <p:sldId id="482" r:id="rId106"/>
    <p:sldId id="410" r:id="rId107"/>
    <p:sldId id="411" r:id="rId108"/>
    <p:sldId id="412" r:id="rId109"/>
    <p:sldId id="413" r:id="rId110"/>
    <p:sldId id="414" r:id="rId111"/>
    <p:sldId id="415" r:id="rId112"/>
    <p:sldId id="416" r:id="rId113"/>
    <p:sldId id="417" r:id="rId114"/>
    <p:sldId id="418" r:id="rId115"/>
    <p:sldId id="419" r:id="rId116"/>
    <p:sldId id="420" r:id="rId117"/>
    <p:sldId id="421" r:id="rId118"/>
    <p:sldId id="422" r:id="rId119"/>
    <p:sldId id="423" r:id="rId120"/>
    <p:sldId id="424" r:id="rId121"/>
    <p:sldId id="425" r:id="rId122"/>
    <p:sldId id="426" r:id="rId123"/>
    <p:sldId id="483" r:id="rId124"/>
    <p:sldId id="428" r:id="rId125"/>
    <p:sldId id="429" r:id="rId126"/>
    <p:sldId id="430" r:id="rId127"/>
    <p:sldId id="431" r:id="rId128"/>
    <p:sldId id="432" r:id="rId129"/>
    <p:sldId id="433" r:id="rId130"/>
    <p:sldId id="434" r:id="rId131"/>
    <p:sldId id="435" r:id="rId132"/>
    <p:sldId id="305" r:id="rId133"/>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117" userDrawn="1">
          <p15:clr>
            <a:srgbClr val="A4A3A4"/>
          </p15:clr>
        </p15:guide>
        <p15:guide id="2" pos="3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Jeffrey Holcomb" initials="" lastIdx="3" clrIdx="0"/>
  <p:cmAuthor id="1" name="Ruchi Sachdev" initials="" lastIdx="8" clrIdx="1"/>
  <p:cmAuthor id="2" name="Sarah Reusché" initials="" lastIdx="13" clrIdx="2"/>
  <p:cmAuthor id="3" name="Nitin Shankar" initials="" lastIdx="6" clrIdx="3"/>
  <p:cmAuthor id="4" name="Kristen Flathman" initials="" lastIdx="1" clrIdx="4"/>
  <p:cmAuthor id="5" name="Ben Schroeter" initials=""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0F9630F-82C1-40B7-BC3A-925EFCFF5E92}">
  <a:tblStyle styleId="{40F9630F-82C1-40B7-BC3A-925EFCFF5E92}" styleName="Table_0">
    <a:wholeTbl>
      <a:tcTxStyle b="off" i="off">
        <a:font>
          <a:latin typeface="Arial"/>
          <a:ea typeface="Arial"/>
          <a:cs typeface="Arial"/>
        </a:font>
        <a:schemeClr val="dk1"/>
      </a:tcTxStyle>
      <a:tcStyle>
        <a:tcBdr>
          <a:left>
            <a:ln w="9525" cap="flat" cmpd="sng">
              <a:solidFill>
                <a:srgbClr val="000000">
                  <a:alpha val="0"/>
                </a:srgbClr>
              </a:solidFill>
              <a:prstDash val="solid"/>
              <a:round/>
              <a:headEnd type="none" w="med" len="med"/>
              <a:tailEnd type="none" w="med" len="med"/>
            </a:ln>
          </a:left>
          <a:right>
            <a:ln w="9525" cap="flat" cmpd="sng">
              <a:solidFill>
                <a:srgbClr val="000000">
                  <a:alpha val="0"/>
                </a:srgbClr>
              </a:solidFill>
              <a:prstDash val="solid"/>
              <a:round/>
              <a:headEnd type="none" w="med" len="med"/>
              <a:tailEnd type="none" w="med" len="med"/>
            </a:ln>
          </a:right>
          <a:top>
            <a:ln w="12700" cap="flat" cmpd="sng">
              <a:solidFill>
                <a:schemeClr val="accent1"/>
              </a:solidFill>
              <a:prstDash val="solid"/>
              <a:round/>
              <a:headEnd type="none" w="med" len="med"/>
              <a:tailEnd type="none" w="med" len="med"/>
            </a:ln>
          </a:top>
          <a:bottom>
            <a:ln w="12700" cap="flat" cmpd="sng">
              <a:solidFill>
                <a:schemeClr val="accent1"/>
              </a:solidFill>
              <a:prstDash val="solid"/>
              <a:round/>
              <a:headEnd type="none" w="med" len="med"/>
              <a:tailEnd type="none" w="med" len="med"/>
            </a:ln>
          </a:bottom>
          <a:insideH>
            <a:ln w="9525" cap="flat" cmpd="sng">
              <a:solidFill>
                <a:srgbClr val="000000">
                  <a:alpha val="0"/>
                </a:srgbClr>
              </a:solidFill>
              <a:prstDash val="solid"/>
              <a:round/>
              <a:headEnd type="none" w="med" len="med"/>
              <a:tailEnd type="none" w="med" len="med"/>
            </a:ln>
          </a:insideH>
          <a:insideV>
            <a:ln w="9525" cap="flat" cmpd="sng">
              <a:solidFill>
                <a:srgbClr val="000000">
                  <a:alpha val="0"/>
                </a:srgbClr>
              </a:solidFill>
              <a:prstDash val="solid"/>
              <a:round/>
              <a:headEnd type="none" w="med" len="med"/>
              <a:tailEnd type="none" w="med" len="med"/>
            </a:ln>
          </a:insideV>
        </a:tcBdr>
        <a:fill>
          <a:solidFill>
            <a:srgbClr val="FFFFFF">
              <a:alpha val="0"/>
            </a:srgbClr>
          </a:solid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i="off"/>
      <a:tcStyle>
        <a:tcBdr/>
      </a:tcStyle>
    </a:lastCol>
    <a:firstCol>
      <a:tcTxStyle b="on" i="off"/>
      <a:tcStyle>
        <a:tcBdr/>
      </a:tcStyle>
    </a:firstCol>
    <a:lastRow>
      <a:tcTxStyle b="on" i="off"/>
      <a:tcStyle>
        <a:tcBdr>
          <a:top>
            <a:ln w="12700" cap="flat" cmpd="sng">
              <a:solidFill>
                <a:schemeClr val="accent1"/>
              </a:solidFill>
              <a:prstDash val="solid"/>
              <a:round/>
              <a:headEnd type="none" w="med" len="med"/>
              <a:tailEnd type="none" w="med" len="med"/>
            </a:ln>
          </a:top>
        </a:tcBdr>
        <a:fill>
          <a:solidFill>
            <a:srgbClr val="FFFFFF">
              <a:alpha val="0"/>
            </a:srgbClr>
          </a:solidFill>
        </a:fill>
      </a:tcStyle>
    </a:lastRow>
    <a:firstRow>
      <a:tcTxStyle b="on" i="off"/>
      <a:tcStyle>
        <a:tcBdr>
          <a:bottom>
            <a:ln w="12700" cap="flat" cmpd="sng">
              <a:solidFill>
                <a:schemeClr val="accent1"/>
              </a:solidFill>
              <a:prstDash val="solid"/>
              <a:round/>
              <a:headEnd type="none" w="med" len="med"/>
              <a:tailEnd type="none" w="med" len="med"/>
            </a:ln>
          </a:bottom>
        </a:tcBdr>
        <a:fill>
          <a:solidFill>
            <a:srgbClr val="FFFFFF">
              <a:alpha val="0"/>
            </a:srgb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860" autoAdjust="0"/>
    <p:restoredTop sz="94337" autoAdjust="0"/>
  </p:normalViewPr>
  <p:slideViewPr>
    <p:cSldViewPr snapToGrid="0" snapToObjects="1">
      <p:cViewPr varScale="1">
        <p:scale>
          <a:sx n="105" d="100"/>
          <a:sy n="105" d="100"/>
        </p:scale>
        <p:origin x="1176" y="102"/>
      </p:cViewPr>
      <p:guideLst>
        <p:guide orient="horz" pos="1117"/>
        <p:guide pos="3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viewProps" Target="viewProps.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28" Type="http://schemas.openxmlformats.org/officeDocument/2006/relationships/slide" Target="slides/slide126.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slide" Target="slides/slide116.xml"/><Relationship Id="rId134" Type="http://schemas.openxmlformats.org/officeDocument/2006/relationships/notesMaster" Target="notesMasters/notesMaster1.xml"/><Relationship Id="rId139" Type="http://schemas.openxmlformats.org/officeDocument/2006/relationships/theme" Target="theme/theme1.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slide" Target="slides/slide122.xml"/><Relationship Id="rId129" Type="http://schemas.openxmlformats.org/officeDocument/2006/relationships/slide" Target="slides/slide127.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4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0" Type="http://schemas.openxmlformats.org/officeDocument/2006/relationships/slide" Target="slides/slide128.xml"/><Relationship Id="rId135" Type="http://schemas.openxmlformats.org/officeDocument/2006/relationships/handoutMaster" Target="handoutMasters/handoutMaster1.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commentAuthors" Target="commentAuthors.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presProps" Target="presProps.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4" Type="http://schemas.openxmlformats.org/officeDocument/2006/relationships/slide" Target="slides/slide2.xml"/><Relationship Id="rId9" Type="http://schemas.openxmlformats.org/officeDocument/2006/relationships/slide" Target="slides/slide7.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36.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885CB01-6679-D646-ACB3-8B04B786C15F}" type="datetimeFigureOut">
              <a:rPr lang="en-US" smtClean="0"/>
              <a:t>4/17/2018</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2AC0F4D-8A6F-1C4A-B6BF-1558431E4F79}" type="slidenum">
              <a:rPr lang="en-US" smtClean="0"/>
              <a:t>‹#›</a:t>
            </a:fld>
            <a:endParaRPr lang="en-US" dirty="0"/>
          </a:p>
        </p:txBody>
      </p:sp>
    </p:spTree>
    <p:extLst>
      <p:ext uri="{BB962C8B-B14F-4D97-AF65-F5344CB8AC3E}">
        <p14:creationId xmlns:p14="http://schemas.microsoft.com/office/powerpoint/2010/main" val="35540630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799" cy="4572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4" name="Shape 4"/>
          <p:cNvSpPr txBox="1">
            <a:spLocks noGrp="1"/>
          </p:cNvSpPr>
          <p:nvPr>
            <p:ph type="dt" idx="10"/>
          </p:nvPr>
        </p:nvSpPr>
        <p:spPr>
          <a:xfrm>
            <a:off x="3884612" y="0"/>
            <a:ext cx="2971799" cy="457200"/>
          </a:xfrm>
          <a:prstGeom prst="rect">
            <a:avLst/>
          </a:prstGeom>
          <a:noFill/>
          <a:ln>
            <a:noFill/>
          </a:ln>
        </p:spPr>
        <p:txBody>
          <a:bodyPr lIns="91425" tIns="91425" rIns="91425" bIns="91425" anchor="t" anchorCtr="0"/>
          <a:lstStyle>
            <a:lvl1pPr marL="0" marR="0" lvl="0" indent="0" algn="r"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5" name="Shape 5"/>
          <p:cNvSpPr>
            <a:spLocks noGrp="1" noRot="1" noChangeAspect="1"/>
          </p:cNvSpPr>
          <p:nvPr>
            <p:ph type="sldImg" idx="3"/>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200" b="0" i="0" u="none" strike="noStrike" cap="none">
                <a:solidFill>
                  <a:schemeClr val="dk1"/>
                </a:solidFill>
                <a:latin typeface="Arial"/>
                <a:ea typeface="Arial"/>
                <a:cs typeface="Arial"/>
                <a:sym typeface="Arial"/>
              </a:defRPr>
            </a:lvl2pPr>
            <a:lvl3pPr marL="914400" marR="0" lvl="2" indent="0" algn="l" rtl="0">
              <a:spcBef>
                <a:spcPts val="0"/>
              </a:spcBef>
              <a:buNone/>
              <a:defRPr sz="1200" b="0" i="0" u="none" strike="noStrike" cap="none">
                <a:solidFill>
                  <a:schemeClr val="dk1"/>
                </a:solidFill>
                <a:latin typeface="Arial"/>
                <a:ea typeface="Arial"/>
                <a:cs typeface="Arial"/>
                <a:sym typeface="Arial"/>
              </a:defRPr>
            </a:lvl3pPr>
            <a:lvl4pPr marL="1371600" marR="0" lvl="3" indent="0" algn="l" rtl="0">
              <a:spcBef>
                <a:spcPts val="0"/>
              </a:spcBef>
              <a:buNone/>
              <a:defRPr sz="1200" b="0" i="0" u="none" strike="noStrike" cap="none">
                <a:solidFill>
                  <a:schemeClr val="dk1"/>
                </a:solidFill>
                <a:latin typeface="Arial"/>
                <a:ea typeface="Arial"/>
                <a:cs typeface="Arial"/>
                <a:sym typeface="Arial"/>
              </a:defRPr>
            </a:lvl4pPr>
            <a:lvl5pPr marL="1828800" marR="0" lvl="4" indent="0" algn="l" rtl="0">
              <a:spcBef>
                <a:spcPts val="0"/>
              </a:spcBef>
              <a:buNone/>
              <a:defRPr sz="1200" b="0" i="0" u="none" strike="noStrike" cap="none">
                <a:solidFill>
                  <a:schemeClr val="dk1"/>
                </a:solidFill>
                <a:latin typeface="Arial"/>
                <a:ea typeface="Arial"/>
                <a:cs typeface="Arial"/>
                <a:sym typeface="Arial"/>
              </a:defRPr>
            </a:lvl5pPr>
            <a:lvl6pPr marL="2286000" marR="0" lvl="5" indent="0" algn="l" rtl="0">
              <a:spcBef>
                <a:spcPts val="0"/>
              </a:spcBef>
              <a:buNone/>
              <a:defRPr sz="1200" b="0" i="0" u="none" strike="noStrike" cap="none">
                <a:solidFill>
                  <a:schemeClr val="dk1"/>
                </a:solidFill>
                <a:latin typeface="Arial"/>
                <a:ea typeface="Arial"/>
                <a:cs typeface="Arial"/>
                <a:sym typeface="Arial"/>
              </a:defRPr>
            </a:lvl6pPr>
            <a:lvl7pPr marL="2743200" marR="0" lvl="6" indent="0" algn="l" rtl="0">
              <a:spcBef>
                <a:spcPts val="0"/>
              </a:spcBef>
              <a:buNone/>
              <a:defRPr sz="1200" b="0" i="0" u="none" strike="noStrike" cap="none">
                <a:solidFill>
                  <a:schemeClr val="dk1"/>
                </a:solidFill>
                <a:latin typeface="Arial"/>
                <a:ea typeface="Arial"/>
                <a:cs typeface="Arial"/>
                <a:sym typeface="Arial"/>
              </a:defRPr>
            </a:lvl7pPr>
            <a:lvl8pPr marL="3200400" marR="0" lvl="7" indent="0" algn="l" rtl="0">
              <a:spcBef>
                <a:spcPts val="0"/>
              </a:spcBef>
              <a:buNone/>
              <a:defRPr sz="1200" b="0" i="0" u="none" strike="noStrike" cap="none">
                <a:solidFill>
                  <a:schemeClr val="dk1"/>
                </a:solidFill>
                <a:latin typeface="Arial"/>
                <a:ea typeface="Arial"/>
                <a:cs typeface="Arial"/>
                <a:sym typeface="Arial"/>
              </a:defRPr>
            </a:lvl8pPr>
            <a:lvl9pPr marL="3657600" marR="0" lvl="8" indent="0" algn="l" rtl="0">
              <a:spcBef>
                <a:spcPts val="0"/>
              </a:spcBef>
              <a:buNone/>
              <a:defRPr sz="1200" b="0" i="0" u="none" strike="noStrike" cap="none">
                <a:solidFill>
                  <a:schemeClr val="dk1"/>
                </a:solidFill>
                <a:latin typeface="Arial"/>
                <a:ea typeface="Arial"/>
                <a:cs typeface="Arial"/>
                <a:sym typeface="Arial"/>
              </a:defRPr>
            </a:lvl9pPr>
          </a:lstStyle>
          <a:p>
            <a:endParaRPr/>
          </a:p>
        </p:txBody>
      </p:sp>
      <p:sp>
        <p:nvSpPr>
          <p:cNvPr id="7" name="Shape 7"/>
          <p:cNvSpPr txBox="1">
            <a:spLocks noGrp="1"/>
          </p:cNvSpPr>
          <p:nvPr>
            <p:ph type="ftr" idx="11"/>
          </p:nvPr>
        </p:nvSpPr>
        <p:spPr>
          <a:xfrm>
            <a:off x="0" y="8685213"/>
            <a:ext cx="2971799" cy="457200"/>
          </a:xfrm>
          <a:prstGeom prst="rect">
            <a:avLst/>
          </a:prstGeom>
          <a:noFill/>
          <a:ln>
            <a:noFill/>
          </a:ln>
        </p:spPr>
        <p:txBody>
          <a:bodyPr lIns="91425" tIns="91425" rIns="91425" bIns="91425" anchor="b"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8" name="Shape 8"/>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Arial"/>
                <a:ea typeface="Arial"/>
                <a:cs typeface="Arial"/>
                <a:sym typeface="Arial"/>
              </a:rPr>
              <a:t>‹#›</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457102709"/>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dirty="0" smtClean="0">
                <a:solidFill>
                  <a:schemeClr val="dk1"/>
                </a:solidFill>
                <a:latin typeface="Arial"/>
                <a:ea typeface="Arial"/>
                <a:cs typeface="Arial"/>
                <a:sym typeface="Arial"/>
              </a:rPr>
              <a:t>If this PowerPoint presentation contains mathematical equations, you may need to check that your computer has the following installed:</a:t>
            </a:r>
          </a:p>
          <a:p>
            <a:r>
              <a:rPr lang="en-US" sz="1200" b="0" i="0" u="none" strike="noStrike" kern="1200" cap="none" dirty="0" smtClean="0">
                <a:solidFill>
                  <a:schemeClr val="dk1"/>
                </a:solidFill>
                <a:latin typeface="Arial"/>
                <a:ea typeface="Arial"/>
                <a:cs typeface="Arial"/>
                <a:sym typeface="Arial"/>
              </a:rPr>
              <a:t>1) MathType Plugin</a:t>
            </a:r>
          </a:p>
          <a:p>
            <a:r>
              <a:rPr lang="en-US" sz="1200" b="0" i="0" u="none" strike="noStrike" kern="1200" cap="none" dirty="0" smtClean="0">
                <a:solidFill>
                  <a:schemeClr val="dk1"/>
                </a:solidFill>
                <a:latin typeface="Arial"/>
                <a:ea typeface="Arial"/>
                <a:cs typeface="Arial"/>
                <a:sym typeface="Arial"/>
              </a:rPr>
              <a:t>2) Math Player (free versions available)</a:t>
            </a:r>
          </a:p>
          <a:p>
            <a:r>
              <a:rPr lang="en-US" sz="1200" b="0" i="0" u="none" strike="noStrike" kern="1200" cap="none" dirty="0" smtClean="0">
                <a:solidFill>
                  <a:schemeClr val="dk1"/>
                </a:solidFill>
                <a:latin typeface="Arial"/>
                <a:ea typeface="Arial"/>
                <a:cs typeface="Arial"/>
                <a:sym typeface="Arial"/>
              </a:rPr>
              <a:t>3) NVDA Reader (free versions available)</a:t>
            </a:r>
            <a:endParaRPr lang="en-US" dirty="0" smtClean="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3099114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a:t>
            </a:fld>
            <a:endParaRPr lang="en-US" sz="1200" b="0" i="0" u="none" strike="noStrike" cap="none" dirty="0">
              <a:solidFill>
                <a:schemeClr val="dk1"/>
              </a:solidFill>
              <a:latin typeface="Arial"/>
              <a:ea typeface="Arial"/>
              <a:cs typeface="Arial"/>
              <a:sym typeface="Arial"/>
            </a:endParaRPr>
          </a:p>
        </p:txBody>
      </p:sp>
      <p:sp>
        <p:nvSpPr>
          <p:cNvPr id="5" name="Notes Placeholder 2"/>
          <p:cNvSpPr txBox="1">
            <a:spLocks/>
          </p:cNvSpPr>
          <p:nvPr/>
        </p:nvSpPr>
        <p:spPr bwMode="auto">
          <a:xfrm>
            <a:off x="685800" y="4343400"/>
            <a:ext cx="5486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5" tIns="91425" rIns="91425" bIns="91425" numCol="1" anchor="t" anchorCtr="0" compatLnSpc="1">
            <a:prstTxWarp prst="textNoShape">
              <a:avLst/>
            </a:prstTxWarp>
          </a:bodyPr>
          <a:lstStyle>
            <a:lvl1pPr marL="0" marR="0" lvl="0" indent="0" algn="l" defTabSz="457200" rtl="0" eaLnBrk="1" latinLnBrk="0" hangingPunct="1">
              <a:spcBef>
                <a:spcPts val="0"/>
              </a:spcBef>
              <a:buNone/>
              <a:defRPr sz="1200" b="0" i="0" u="none" strike="noStrike" kern="1200" cap="none">
                <a:solidFill>
                  <a:schemeClr val="dk1"/>
                </a:solidFill>
                <a:latin typeface="Arial"/>
                <a:ea typeface="Arial"/>
                <a:cs typeface="Arial"/>
                <a:sym typeface="Arial"/>
              </a:defRPr>
            </a:lvl1pPr>
            <a:lvl2pPr marL="457200" marR="0" lvl="1" indent="0" algn="l" defTabSz="457200" rtl="0" eaLnBrk="1" latinLnBrk="0" hangingPunct="1">
              <a:spcBef>
                <a:spcPts val="0"/>
              </a:spcBef>
              <a:buNone/>
              <a:defRPr sz="1200" b="0" i="0" u="none" strike="noStrike" kern="1200" cap="none">
                <a:solidFill>
                  <a:schemeClr val="dk1"/>
                </a:solidFill>
                <a:latin typeface="Arial"/>
                <a:ea typeface="Arial"/>
                <a:cs typeface="Arial"/>
                <a:sym typeface="Arial"/>
              </a:defRPr>
            </a:lvl2pPr>
            <a:lvl3pPr marL="914400" marR="0" lvl="2" indent="0" algn="l" defTabSz="457200" rtl="0" eaLnBrk="1" latinLnBrk="0" hangingPunct="1">
              <a:spcBef>
                <a:spcPts val="0"/>
              </a:spcBef>
              <a:buNone/>
              <a:defRPr sz="1200" b="0" i="0" u="none" strike="noStrike" kern="1200" cap="none">
                <a:solidFill>
                  <a:schemeClr val="dk1"/>
                </a:solidFill>
                <a:latin typeface="Arial"/>
                <a:ea typeface="Arial"/>
                <a:cs typeface="Arial"/>
                <a:sym typeface="Arial"/>
              </a:defRPr>
            </a:lvl3pPr>
            <a:lvl4pPr marL="1371600" marR="0" lvl="3" indent="0" algn="l" defTabSz="457200" rtl="0" eaLnBrk="1" latinLnBrk="0" hangingPunct="1">
              <a:spcBef>
                <a:spcPts val="0"/>
              </a:spcBef>
              <a:buNone/>
              <a:defRPr sz="1200" b="0" i="0" u="none" strike="noStrike" kern="1200" cap="none">
                <a:solidFill>
                  <a:schemeClr val="dk1"/>
                </a:solidFill>
                <a:latin typeface="Arial"/>
                <a:ea typeface="Arial"/>
                <a:cs typeface="Arial"/>
                <a:sym typeface="Arial"/>
              </a:defRPr>
            </a:lvl4pPr>
            <a:lvl5pPr marL="1828800" marR="0" lvl="4" indent="0" algn="l" defTabSz="457200" rtl="0" eaLnBrk="1" latinLnBrk="0" hangingPunct="1">
              <a:spcBef>
                <a:spcPts val="0"/>
              </a:spcBef>
              <a:buNone/>
              <a:defRPr sz="1200" b="0" i="0" u="none" strike="noStrike" kern="1200" cap="none">
                <a:solidFill>
                  <a:schemeClr val="dk1"/>
                </a:solidFill>
                <a:latin typeface="Arial"/>
                <a:ea typeface="Arial"/>
                <a:cs typeface="Arial"/>
                <a:sym typeface="Arial"/>
              </a:defRPr>
            </a:lvl5pPr>
            <a:lvl6pPr marL="2286000" marR="0" lvl="5" indent="0" algn="l" defTabSz="457200" rtl="0" eaLnBrk="1" latinLnBrk="0" hangingPunct="1">
              <a:spcBef>
                <a:spcPts val="0"/>
              </a:spcBef>
              <a:buNone/>
              <a:defRPr sz="1200" b="0" i="0" u="none" strike="noStrike" kern="1200" cap="none">
                <a:solidFill>
                  <a:schemeClr val="dk1"/>
                </a:solidFill>
                <a:latin typeface="Arial"/>
                <a:ea typeface="Arial"/>
                <a:cs typeface="Arial"/>
                <a:sym typeface="Arial"/>
              </a:defRPr>
            </a:lvl6pPr>
            <a:lvl7pPr marL="2743200" marR="0" lvl="6" indent="0" algn="l" defTabSz="457200" rtl="0" eaLnBrk="1" latinLnBrk="0" hangingPunct="1">
              <a:spcBef>
                <a:spcPts val="0"/>
              </a:spcBef>
              <a:buNone/>
              <a:defRPr sz="1200" b="0" i="0" u="none" strike="noStrike" kern="1200" cap="none">
                <a:solidFill>
                  <a:schemeClr val="dk1"/>
                </a:solidFill>
                <a:latin typeface="Arial"/>
                <a:ea typeface="Arial"/>
                <a:cs typeface="Arial"/>
                <a:sym typeface="Arial"/>
              </a:defRPr>
            </a:lvl7pPr>
            <a:lvl8pPr marL="3200400" marR="0" lvl="7" indent="0" algn="l" defTabSz="457200" rtl="0" eaLnBrk="1" latinLnBrk="0" hangingPunct="1">
              <a:spcBef>
                <a:spcPts val="0"/>
              </a:spcBef>
              <a:buNone/>
              <a:defRPr sz="1200" b="0" i="0" u="none" strike="noStrike" kern="1200" cap="none">
                <a:solidFill>
                  <a:schemeClr val="dk1"/>
                </a:solidFill>
                <a:latin typeface="Arial"/>
                <a:ea typeface="Arial"/>
                <a:cs typeface="Arial"/>
                <a:sym typeface="Arial"/>
              </a:defRPr>
            </a:lvl8pPr>
            <a:lvl9pPr marL="3657600" marR="0" lvl="8" indent="0" algn="l" defTabSz="457200" rtl="0" eaLnBrk="1" latinLnBrk="0" hangingPunct="1">
              <a:spcBef>
                <a:spcPts val="0"/>
              </a:spcBef>
              <a:buNone/>
              <a:defRPr sz="1200" b="0" i="0" u="none" strike="noStrike" kern="1200" cap="none">
                <a:solidFill>
                  <a:schemeClr val="dk1"/>
                </a:solidFill>
                <a:latin typeface="Arial"/>
                <a:ea typeface="Arial"/>
                <a:cs typeface="Arial"/>
                <a:sym typeface="Arial"/>
              </a:defRPr>
            </a:lvl9pPr>
          </a:lstStyle>
          <a:p>
            <a:r>
              <a:rPr lang="en-US" altLang="en-US" dirty="0" smtClean="0">
                <a:ea typeface="ＭＳ Ｐゴシック" charset="-128"/>
              </a:rPr>
              <a:t>#3</a:t>
            </a:r>
          </a:p>
        </p:txBody>
      </p:sp>
    </p:spTree>
    <p:extLst>
      <p:ext uri="{BB962C8B-B14F-4D97-AF65-F5344CB8AC3E}">
        <p14:creationId xmlns:p14="http://schemas.microsoft.com/office/powerpoint/2010/main" val="3853939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Shape 17"/>
        <p:cNvGrpSpPr/>
        <p:nvPr/>
      </p:nvGrpSpPr>
      <p:grpSpPr>
        <a:xfrm>
          <a:off x="0" y="0"/>
          <a:ext cx="0" cy="0"/>
          <a:chOff x="0" y="0"/>
          <a:chExt cx="0" cy="0"/>
        </a:xfrm>
      </p:grpSpPr>
      <p:sp>
        <p:nvSpPr>
          <p:cNvPr id="18" name="Shape 18"/>
          <p:cNvSpPr/>
          <p:nvPr/>
        </p:nvSpPr>
        <p:spPr>
          <a:xfrm>
            <a:off x="0" y="0"/>
            <a:ext cx="9144000" cy="3886200"/>
          </a:xfrm>
          <a:prstGeom prst="rect">
            <a:avLst/>
          </a:prstGeom>
          <a:solidFill>
            <a:srgbClr val="007FA3"/>
          </a:solidFill>
          <a:ln w="25400" cap="flat" cmpd="sng">
            <a:solidFill>
              <a:srgbClr val="007FA3"/>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dirty="0">
              <a:solidFill>
                <a:schemeClr val="lt1"/>
              </a:solidFill>
              <a:latin typeface="Arial"/>
              <a:ea typeface="Arial"/>
              <a:cs typeface="Arial"/>
              <a:sym typeface="Arial"/>
            </a:endParaRPr>
          </a:p>
        </p:txBody>
      </p:sp>
      <p:sp>
        <p:nvSpPr>
          <p:cNvPr id="19" name="Shape 19"/>
          <p:cNvSpPr txBox="1">
            <a:spLocks noGrp="1"/>
          </p:cNvSpPr>
          <p:nvPr>
            <p:ph type="ctrTitle"/>
          </p:nvPr>
        </p:nvSpPr>
        <p:spPr>
          <a:xfrm>
            <a:off x="685800" y="762000"/>
            <a:ext cx="7772400" cy="2838451"/>
          </a:xfrm>
          <a:prstGeom prst="rect">
            <a:avLst/>
          </a:prstGeom>
          <a:noFill/>
          <a:ln>
            <a:noFill/>
          </a:ln>
        </p:spPr>
        <p:txBody>
          <a:bodyPr lIns="91425" tIns="91425" rIns="91425" bIns="91425" anchor="b" anchorCtr="0"/>
          <a:lstStyle>
            <a:lvl1pPr marL="0" marR="0" lvl="0" indent="0" algn="l" rtl="0">
              <a:lnSpc>
                <a:spcPct val="100000"/>
              </a:lnSpc>
              <a:spcBef>
                <a:spcPts val="0"/>
              </a:spcBef>
              <a:buClr>
                <a:schemeClr val="lt1"/>
              </a:buClr>
              <a:buFont typeface="Times New Roman"/>
              <a:buNone/>
              <a:defRPr sz="3600" b="1" i="0" u="none" strike="noStrike" cap="none">
                <a:solidFill>
                  <a:schemeClr val="lt1"/>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20" name="Shape 20"/>
          <p:cNvSpPr txBox="1">
            <a:spLocks noGrp="1"/>
          </p:cNvSpPr>
          <p:nvPr>
            <p:ph type="subTitle" idx="1"/>
          </p:nvPr>
        </p:nvSpPr>
        <p:spPr>
          <a:xfrm>
            <a:off x="674687" y="3962400"/>
            <a:ext cx="7794625" cy="175260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1800" b="0" i="0" u="none" strike="noStrike" cap="none">
                <a:solidFill>
                  <a:schemeClr val="dk1"/>
                </a:solidFill>
                <a:latin typeface="Arial"/>
                <a:ea typeface="Arial"/>
                <a:cs typeface="Arial"/>
                <a:sym typeface="Arial"/>
              </a:defRPr>
            </a:lvl1pPr>
            <a:lvl2pPr marL="457200" marR="0" lvl="1"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2pPr>
            <a:lvl3pPr marL="914400" marR="0" lvl="2" indent="0" algn="ctr" rtl="0">
              <a:spcBef>
                <a:spcPts val="600"/>
              </a:spcBef>
              <a:buClr>
                <a:srgbClr val="007FA3"/>
              </a:buClr>
              <a:buFont typeface="Noto Sans Symbols"/>
              <a:buNone/>
              <a:defRPr sz="1600" b="0" i="0" u="none" strike="noStrike" cap="none">
                <a:solidFill>
                  <a:srgbClr val="888888"/>
                </a:solidFill>
                <a:latin typeface="Arial"/>
                <a:ea typeface="Arial"/>
                <a:cs typeface="Arial"/>
                <a:sym typeface="Arial"/>
              </a:defRPr>
            </a:lvl3pPr>
            <a:lvl4pPr marL="1371600" marR="0" lvl="3"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4pPr>
            <a:lvl5pPr marL="1828800" marR="0" lvl="4"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5pPr>
            <a:lvl6pPr marL="2286000" marR="0" lvl="5"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6pPr>
            <a:lvl7pPr marL="2743200" marR="0" lvl="6"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7pPr>
            <a:lvl8pPr marL="3200400" marR="0" lvl="7"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8pPr>
            <a:lvl9pPr marL="3657600" marR="0" lvl="8"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9pPr>
          </a:lstStyle>
          <a:p>
            <a:endParaRPr dirty="0"/>
          </a:p>
        </p:txBody>
      </p:sp>
      <p:sp>
        <p:nvSpPr>
          <p:cNvPr id="21" name="Shape 21"/>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22" name="Shape 22"/>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23" name="Shape 23"/>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32457349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Two Content">
    <p:spTree>
      <p:nvGrpSpPr>
        <p:cNvPr id="1" name="Shape 30"/>
        <p:cNvGrpSpPr/>
        <p:nvPr/>
      </p:nvGrpSpPr>
      <p:grpSpPr>
        <a:xfrm>
          <a:off x="0" y="0"/>
          <a:ext cx="0" cy="0"/>
          <a:chOff x="0" y="0"/>
          <a:chExt cx="0" cy="0"/>
        </a:xfrm>
      </p:grpSpPr>
      <p:sp>
        <p:nvSpPr>
          <p:cNvPr id="31" name="Shape 31"/>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2" name="Shape 32"/>
          <p:cNvSpPr txBox="1">
            <a:spLocks noGrp="1"/>
          </p:cNvSpPr>
          <p:nvPr>
            <p:ph type="body" idx="1"/>
          </p:nvPr>
        </p:nvSpPr>
        <p:spPr>
          <a:xfrm>
            <a:off x="457200" y="1600200"/>
            <a:ext cx="8229600" cy="2163763"/>
          </a:xfrm>
          <a:prstGeom prst="rect">
            <a:avLst/>
          </a:prstGeom>
          <a:noFill/>
          <a:ln>
            <a:noFill/>
          </a:ln>
        </p:spPr>
        <p:txBody>
          <a:bodyPr lIns="91425" tIns="91425" rIns="91425" bIns="91425" anchor="t" anchorCtr="0"/>
          <a:lstStyle>
            <a:lvl1pPr marL="256032" marR="0" lvl="0" indent="-2560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283464"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2286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6pPr>
            <a:lvl7pPr marL="2971800" marR="0" lvl="6"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7pPr>
            <a:lvl8pPr marL="3429000" marR="0" lvl="7"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8pPr>
            <a:lvl9pPr marL="3886200" marR="0" lvl="8"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9pPr>
          </a:lstStyle>
          <a:p>
            <a:endParaRPr lang="en-US" dirty="0" smtClean="0"/>
          </a:p>
          <a:p>
            <a:pPr lvl="1"/>
            <a:endParaRPr lang="en-US" dirty="0" smtClean="0"/>
          </a:p>
          <a:p>
            <a:pPr lvl="2"/>
            <a:endParaRPr dirty="0"/>
          </a:p>
        </p:txBody>
      </p:sp>
      <p:sp>
        <p:nvSpPr>
          <p:cNvPr id="33" name="Shape 33"/>
          <p:cNvSpPr txBox="1">
            <a:spLocks noGrp="1"/>
          </p:cNvSpPr>
          <p:nvPr>
            <p:ph type="body" idx="2"/>
          </p:nvPr>
        </p:nvSpPr>
        <p:spPr>
          <a:xfrm>
            <a:off x="457200" y="3962400"/>
            <a:ext cx="8229600" cy="2163763"/>
          </a:xfrm>
          <a:prstGeom prst="rect">
            <a:avLst/>
          </a:prstGeom>
          <a:noFill/>
          <a:ln>
            <a:noFill/>
          </a:ln>
        </p:spPr>
        <p:txBody>
          <a:bodyPr lIns="91425" tIns="91425" rIns="91425" bIns="91425" anchor="t" anchorCtr="0"/>
          <a:lstStyle>
            <a:lvl1pPr marL="256032" marR="0" lvl="0" indent="-2560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283464"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2286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6pPr>
            <a:lvl7pPr marL="2971800" marR="0" lvl="6"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7pPr>
            <a:lvl8pPr marL="3429000" marR="0" lvl="7"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8pPr>
            <a:lvl9pPr marL="3886200" marR="0" lvl="8"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9pPr>
          </a:lstStyle>
          <a:p>
            <a:endParaRPr lang="en-US" dirty="0" smtClean="0"/>
          </a:p>
          <a:p>
            <a:pPr lvl="1"/>
            <a:endParaRPr lang="en-US" dirty="0" smtClean="0"/>
          </a:p>
          <a:p>
            <a:pPr lvl="2"/>
            <a:endParaRPr dirty="0"/>
          </a:p>
        </p:txBody>
      </p:sp>
      <p:sp>
        <p:nvSpPr>
          <p:cNvPr id="34" name="Shape 34"/>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146176256"/>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Blank">
    <p:spTree>
      <p:nvGrpSpPr>
        <p:cNvPr id="1" name="Shape 79"/>
        <p:cNvGrpSpPr/>
        <p:nvPr/>
      </p:nvGrpSpPr>
      <p:grpSpPr>
        <a:xfrm>
          <a:off x="0" y="0"/>
          <a:ext cx="0" cy="0"/>
          <a:chOff x="0" y="0"/>
          <a:chExt cx="0" cy="0"/>
        </a:xfrm>
      </p:grpSpPr>
      <p:sp>
        <p:nvSpPr>
          <p:cNvPr id="80" name="Shape 80"/>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81" name="Shape 81"/>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82" name="Shape 82"/>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dk1"/>
                </a:solidFill>
                <a:latin typeface="Arial"/>
                <a:ea typeface="Arial"/>
                <a:cs typeface="Arial"/>
                <a:sym typeface="Arial"/>
              </a:rPr>
              <a:t>‹#›</a:t>
            </a:fld>
            <a:endParaRPr lang="en-US" sz="900" b="0" i="0" u="none" strike="noStrike" cap="none" dirty="0">
              <a:solidFill>
                <a:schemeClr val="dk1"/>
              </a:solidFill>
              <a:latin typeface="Arial"/>
              <a:ea typeface="Arial"/>
              <a:cs typeface="Arial"/>
              <a:sym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1_Title Slide">
    <p:spTree>
      <p:nvGrpSpPr>
        <p:cNvPr id="1" name=""/>
        <p:cNvGrpSpPr/>
        <p:nvPr/>
      </p:nvGrpSpPr>
      <p:grpSpPr>
        <a:xfrm>
          <a:off x="0" y="0"/>
          <a:ext cx="0" cy="0"/>
          <a:chOff x="0" y="0"/>
          <a:chExt cx="0" cy="0"/>
        </a:xfrm>
      </p:grpSpPr>
      <p:sp>
        <p:nvSpPr>
          <p:cNvPr id="10" name="Rectangle 9"/>
          <p:cNvSpPr/>
          <p:nvPr/>
        </p:nvSpPr>
        <p:spPr bwMode="white">
          <a:xfrm>
            <a:off x="0" y="0"/>
            <a:ext cx="9144000" cy="3886200"/>
          </a:xfrm>
          <a:prstGeom prst="rect">
            <a:avLst/>
          </a:prstGeom>
          <a:solidFill>
            <a:srgbClr val="007FA3"/>
          </a:solidFill>
          <a:ln>
            <a:solidFill>
              <a:srgbClr val="007F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p:nvPr>
        </p:nvSpPr>
        <p:spPr>
          <a:xfrm>
            <a:off x="685800" y="762000"/>
            <a:ext cx="7772400" cy="2838451"/>
          </a:xfrm>
        </p:spPr>
        <p:txBody>
          <a:bodyPr anchor="b">
            <a:noAutofit/>
          </a:bodyPr>
          <a:lstStyle>
            <a:lvl1pPr algn="l">
              <a:defRPr sz="3600">
                <a:solidFill>
                  <a:schemeClr val="bg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674687" y="3962400"/>
            <a:ext cx="7794626" cy="1752600"/>
          </a:xfrm>
        </p:spPr>
        <p:txBody>
          <a:bodyPr>
            <a:noAutofit/>
          </a:bodyPr>
          <a:lstStyle>
            <a:lvl1pPr marL="0" indent="0" algn="l">
              <a:spcBef>
                <a:spcPts val="0"/>
              </a:spcBef>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12"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4/17/2018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14" name="TextBox 13"/>
          <p:cNvSpPr txBox="1"/>
          <p:nvPr userDrawn="1"/>
        </p:nvSpPr>
        <p:spPr>
          <a:xfrm>
            <a:off x="1600200" y="6429345"/>
            <a:ext cx="7162800" cy="276999"/>
          </a:xfrm>
          <a:prstGeom prst="rect">
            <a:avLst/>
          </a:prstGeom>
          <a:noFill/>
        </p:spPr>
        <p:txBody>
          <a:bodyPr wrap="square" rtlCol="0">
            <a:spAutoFit/>
          </a:bodyPr>
          <a:lstStyle/>
          <a:p>
            <a:pPr algn="r">
              <a:buClrTx/>
              <a:defRPr/>
            </a:pPr>
            <a:r>
              <a:rPr lang="en-US" altLang="en-US" sz="1200" dirty="0" smtClean="0">
                <a:latin typeface="Verdana" panose="020B0604030504040204" pitchFamily="34" charset="0"/>
                <a:ea typeface="Verdana" panose="020B0604030504040204" pitchFamily="34" charset="0"/>
                <a:cs typeface="Verdana" panose="020B0604030504040204" pitchFamily="34" charset="0"/>
              </a:rPr>
              <a:t>Copyright © 2016, 2013, 2010 Pearson Education, Inc. All Rights Reserved</a:t>
            </a:r>
            <a:endParaRPr lang="en-US" altLang="en-US" sz="1200" dirty="0">
              <a:latin typeface="Verdana" panose="020B0604030504040204" pitchFamily="34" charset="0"/>
              <a:ea typeface="Verdana" panose="020B0604030504040204" pitchFamily="34" charset="0"/>
              <a:cs typeface="Verdana" panose="020B0604030504040204" pitchFamily="34" charset="0"/>
            </a:endParaRPr>
          </a:p>
        </p:txBody>
      </p:sp>
      <p:pic>
        <p:nvPicPr>
          <p:cNvPr id="15" name="Picture 14" descr="Pearson Logo"/>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0" y="6376789"/>
            <a:ext cx="918000" cy="279915"/>
          </a:xfrm>
          <a:prstGeom prst="rect">
            <a:avLst/>
          </a:prstGeom>
        </p:spPr>
      </p:pic>
    </p:spTree>
    <p:extLst>
      <p:ext uri="{BB962C8B-B14F-4D97-AF65-F5344CB8AC3E}">
        <p14:creationId xmlns:p14="http://schemas.microsoft.com/office/powerpoint/2010/main" val="32431551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1_Chapter Opener">
    <p:spTree>
      <p:nvGrpSpPr>
        <p:cNvPr id="1" name=""/>
        <p:cNvGrpSpPr/>
        <p:nvPr/>
      </p:nvGrpSpPr>
      <p:grpSpPr>
        <a:xfrm>
          <a:off x="0" y="0"/>
          <a:ext cx="0" cy="0"/>
          <a:chOff x="0" y="0"/>
          <a:chExt cx="0" cy="0"/>
        </a:xfrm>
      </p:grpSpPr>
      <p:sp>
        <p:nvSpPr>
          <p:cNvPr id="11" name="Title 10"/>
          <p:cNvSpPr>
            <a:spLocks noGrp="1"/>
          </p:cNvSpPr>
          <p:nvPr>
            <p:ph type="title"/>
          </p:nvPr>
        </p:nvSpPr>
        <p:spPr>
          <a:xfrm>
            <a:off x="457200" y="215372"/>
            <a:ext cx="8229600" cy="622828"/>
          </a:xfrm>
        </p:spPr>
        <p:txBody>
          <a:bodyPr anchor="t"/>
          <a:lstStyle/>
          <a:p>
            <a:r>
              <a:rPr lang="en-US" smtClean="0"/>
              <a:t>Click to edit Master title style</a:t>
            </a:r>
            <a:endParaRPr lang="en-US" dirty="0"/>
          </a:p>
        </p:txBody>
      </p:sp>
      <p:sp>
        <p:nvSpPr>
          <p:cNvPr id="7" name="Text Placeholder 6"/>
          <p:cNvSpPr>
            <a:spLocks noGrp="1"/>
          </p:cNvSpPr>
          <p:nvPr>
            <p:ph type="body" sz="quarter" idx="13" hasCustomPrompt="1"/>
          </p:nvPr>
        </p:nvSpPr>
        <p:spPr>
          <a:xfrm>
            <a:off x="457200" y="816430"/>
            <a:ext cx="8229600" cy="478970"/>
          </a:xfrm>
        </p:spPr>
        <p:txBody>
          <a:bodyPr>
            <a:noAutofit/>
          </a:bodyPr>
          <a:lstStyle>
            <a:lvl1pPr marL="0" indent="0">
              <a:spcBef>
                <a:spcPts val="0"/>
              </a:spcBef>
              <a:buNone/>
              <a:defRPr sz="2000">
                <a:solidFill>
                  <a:srgbClr val="007FA3"/>
                </a:solidFill>
              </a:defRPr>
            </a:lvl1pPr>
            <a:lvl2pPr marL="0" indent="0">
              <a:spcBef>
                <a:spcPts val="0"/>
              </a:spcBef>
              <a:buNone/>
              <a:defRPr sz="2400">
                <a:solidFill>
                  <a:schemeClr val="bg1"/>
                </a:solidFill>
              </a:defRPr>
            </a:lvl2pPr>
            <a:lvl3pPr marL="0" indent="0">
              <a:spcBef>
                <a:spcPts val="0"/>
              </a:spcBef>
              <a:buNone/>
              <a:defRPr sz="2400">
                <a:solidFill>
                  <a:schemeClr val="bg1"/>
                </a:solidFill>
              </a:defRPr>
            </a:lvl3pPr>
            <a:lvl4pPr marL="0" indent="0">
              <a:spcBef>
                <a:spcPts val="0"/>
              </a:spcBef>
              <a:buNone/>
              <a:defRPr sz="2400">
                <a:solidFill>
                  <a:schemeClr val="bg1"/>
                </a:solidFill>
              </a:defRPr>
            </a:lvl4pPr>
            <a:lvl5pPr marL="0" indent="0">
              <a:spcBef>
                <a:spcPts val="0"/>
              </a:spcBef>
              <a:buNone/>
              <a:defRPr sz="2400">
                <a:solidFill>
                  <a:schemeClr val="bg1"/>
                </a:solidFill>
              </a:defRPr>
            </a:lvl5pPr>
            <a:lvl6pPr marL="0" indent="0">
              <a:spcBef>
                <a:spcPts val="0"/>
              </a:spcBef>
              <a:buNone/>
              <a:defRPr sz="2400">
                <a:solidFill>
                  <a:schemeClr val="bg1"/>
                </a:solidFill>
              </a:defRPr>
            </a:lvl6pPr>
            <a:lvl7pPr marL="0" indent="0">
              <a:spcBef>
                <a:spcPts val="0"/>
              </a:spcBef>
              <a:buNone/>
              <a:defRPr sz="2400">
                <a:solidFill>
                  <a:schemeClr val="bg1"/>
                </a:solidFill>
              </a:defRPr>
            </a:lvl7pPr>
            <a:lvl8pPr marL="0" indent="0">
              <a:spcBef>
                <a:spcPts val="0"/>
              </a:spcBef>
              <a:buNone/>
              <a:defRPr sz="2400">
                <a:solidFill>
                  <a:schemeClr val="bg1"/>
                </a:solidFill>
              </a:defRPr>
            </a:lvl8pPr>
            <a:lvl9pPr marL="0" indent="0">
              <a:spcBef>
                <a:spcPts val="0"/>
              </a:spcBef>
              <a:buNone/>
              <a:defRPr sz="2400">
                <a:solidFill>
                  <a:schemeClr val="bg1"/>
                </a:solidFill>
              </a:defRPr>
            </a:lvl9pPr>
          </a:lstStyle>
          <a:p>
            <a:pPr lvl="0"/>
            <a:r>
              <a:rPr lang="en-US" dirty="0" smtClean="0"/>
              <a:t>Add edition here</a:t>
            </a:r>
            <a:endParaRPr lang="en-US" dirty="0"/>
          </a:p>
        </p:txBody>
      </p:sp>
      <p:sp>
        <p:nvSpPr>
          <p:cNvPr id="9" name="Text Placeholder 8"/>
          <p:cNvSpPr>
            <a:spLocks noGrp="1"/>
          </p:cNvSpPr>
          <p:nvPr>
            <p:ph type="body" sz="quarter" idx="14" hasCustomPrompt="1"/>
          </p:nvPr>
        </p:nvSpPr>
        <p:spPr>
          <a:xfrm>
            <a:off x="5029200" y="1600201"/>
            <a:ext cx="3657600" cy="1600199"/>
          </a:xfrm>
        </p:spPr>
        <p:txBody>
          <a:bodyPr anchor="b">
            <a:noAutofit/>
          </a:bodyPr>
          <a:lstStyle>
            <a:lvl1pPr marL="0" indent="0">
              <a:spcBef>
                <a:spcPts val="0"/>
              </a:spcBef>
              <a:buNone/>
              <a:defRPr sz="3000" baseline="0"/>
            </a:lvl1pPr>
            <a:lvl2pPr marL="0" indent="0">
              <a:spcBef>
                <a:spcPts val="0"/>
              </a:spcBef>
              <a:buNone/>
              <a:defRPr sz="4400"/>
            </a:lvl2pPr>
            <a:lvl3pPr marL="0" indent="0">
              <a:spcBef>
                <a:spcPts val="0"/>
              </a:spcBef>
              <a:buNone/>
              <a:defRPr sz="4400"/>
            </a:lvl3pPr>
            <a:lvl4pPr marL="0" indent="0">
              <a:spcBef>
                <a:spcPts val="0"/>
              </a:spcBef>
              <a:buNone/>
              <a:defRPr sz="4400"/>
            </a:lvl4pPr>
            <a:lvl5pPr marL="0" indent="0">
              <a:spcBef>
                <a:spcPts val="0"/>
              </a:spcBef>
              <a:buNone/>
              <a:defRPr sz="4400"/>
            </a:lvl5pPr>
            <a:lvl6pPr marL="0" indent="0">
              <a:spcBef>
                <a:spcPts val="0"/>
              </a:spcBef>
              <a:buNone/>
              <a:defRPr sz="4400"/>
            </a:lvl6pPr>
            <a:lvl7pPr marL="0" indent="0">
              <a:spcBef>
                <a:spcPts val="0"/>
              </a:spcBef>
              <a:buNone/>
              <a:defRPr sz="4400"/>
            </a:lvl7pPr>
            <a:lvl8pPr marL="0" indent="0">
              <a:spcBef>
                <a:spcPts val="0"/>
              </a:spcBef>
              <a:buNone/>
              <a:defRPr sz="4400"/>
            </a:lvl8pPr>
            <a:lvl9pPr marL="0" indent="0">
              <a:spcBef>
                <a:spcPts val="0"/>
              </a:spcBef>
              <a:buNone/>
              <a:defRPr sz="4400"/>
            </a:lvl9pPr>
          </a:lstStyle>
          <a:p>
            <a:pPr lvl="0"/>
            <a:r>
              <a:rPr lang="en-US" dirty="0" smtClean="0"/>
              <a:t>Chapter ##</a:t>
            </a:r>
            <a:endParaRPr lang="en-US" dirty="0"/>
          </a:p>
        </p:txBody>
      </p:sp>
      <p:sp>
        <p:nvSpPr>
          <p:cNvPr id="10" name="Text Placeholder 8"/>
          <p:cNvSpPr>
            <a:spLocks noGrp="1"/>
          </p:cNvSpPr>
          <p:nvPr>
            <p:ph type="body" sz="quarter" idx="15" hasCustomPrompt="1"/>
          </p:nvPr>
        </p:nvSpPr>
        <p:spPr>
          <a:xfrm>
            <a:off x="5029200" y="3200400"/>
            <a:ext cx="3657600" cy="2925763"/>
          </a:xfrm>
        </p:spPr>
        <p:txBody>
          <a:bodyPr>
            <a:noAutofit/>
          </a:bodyPr>
          <a:lstStyle>
            <a:lvl1pPr marL="0" indent="0">
              <a:spcBef>
                <a:spcPts val="0"/>
              </a:spcBef>
              <a:buNone/>
              <a:defRPr sz="2200"/>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vl6pPr marL="0" indent="0">
              <a:spcBef>
                <a:spcPts val="0"/>
              </a:spcBef>
              <a:buNone/>
              <a:defRPr/>
            </a:lvl6pPr>
            <a:lvl7pPr marL="0" indent="0">
              <a:spcBef>
                <a:spcPts val="0"/>
              </a:spcBef>
              <a:buNone/>
              <a:defRPr/>
            </a:lvl7pPr>
            <a:lvl8pPr marL="0" indent="0">
              <a:spcBef>
                <a:spcPts val="0"/>
              </a:spcBef>
              <a:buNone/>
              <a:defRPr/>
            </a:lvl8pPr>
            <a:lvl9pPr marL="0" indent="0">
              <a:spcBef>
                <a:spcPts val="0"/>
              </a:spcBef>
              <a:buNone/>
              <a:defRPr/>
            </a:lvl9pPr>
          </a:lstStyle>
          <a:p>
            <a:pPr lvl="0"/>
            <a:r>
              <a:rPr lang="en-US" dirty="0" smtClean="0"/>
              <a:t>Chapter title</a:t>
            </a:r>
            <a:endParaRPr lang="en-US" dirty="0"/>
          </a:p>
        </p:txBody>
      </p:sp>
      <p:sp>
        <p:nvSpPr>
          <p:cNvPr id="16" name="Footer Placeholder 2"/>
          <p:cNvSpPr>
            <a:spLocks noGrp="1"/>
          </p:cNvSpPr>
          <p:nvPr>
            <p:ph type="ftr" sz="quarter" idx="10"/>
          </p:nvPr>
        </p:nvSpPr>
        <p:spPr>
          <a:xfrm>
            <a:off x="93969" y="6165337"/>
            <a:ext cx="8595360" cy="235463"/>
          </a:xfrm>
        </p:spPr>
        <p:txBody>
          <a:bodyPr/>
          <a:lstStyle/>
          <a:p>
            <a:endParaRPr lang="en-US" dirty="0"/>
          </a:p>
        </p:txBody>
      </p:sp>
      <p:sp>
        <p:nvSpPr>
          <p:cNvPr id="4" name="Date Placeholder 3"/>
          <p:cNvSpPr>
            <a:spLocks noGrp="1"/>
          </p:cNvSpPr>
          <p:nvPr>
            <p:ph type="dt" sz="half" idx="11"/>
          </p:nvPr>
        </p:nvSpPr>
        <p:spPr/>
        <p:txBody>
          <a:bodyPr/>
          <a:lstStyle/>
          <a:p>
            <a:fld id="{A9DF6EFB-3F44-496C-A842-1E0B3D3B975A}" type="datetimeFigureOut">
              <a:rPr lang="en-US" smtClean="0"/>
              <a:pPr/>
              <a:t>4/17/2018</a:t>
            </a:fld>
            <a:endParaRPr lang="en-US" dirty="0"/>
          </a:p>
        </p:txBody>
      </p:sp>
      <p:sp>
        <p:nvSpPr>
          <p:cNvPr id="5" name="Slide Number Placeholder 4"/>
          <p:cNvSpPr>
            <a:spLocks noGrp="1"/>
          </p:cNvSpPr>
          <p:nvPr>
            <p:ph type="sldNum" sz="quarter" idx="12"/>
          </p:nvPr>
        </p:nvSpPr>
        <p:spPr/>
        <p:txBody>
          <a:bodyPr/>
          <a:lstStyle/>
          <a:p>
            <a:fld id="{200B2350-5261-4F5C-9DF5-EF0D264FC8D2}" type="slidenum">
              <a:rPr lang="en-US" smtClean="0"/>
              <a:pPr/>
              <a:t>‹#›</a:t>
            </a:fld>
            <a:endParaRPr lang="en-US" dirty="0"/>
          </a:p>
        </p:txBody>
      </p:sp>
      <p:pic>
        <p:nvPicPr>
          <p:cNvPr id="12" name="Picture 11" descr="Pearson Logo"/>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0" y="6376789"/>
            <a:ext cx="918000" cy="279915"/>
          </a:xfrm>
          <a:prstGeom prst="rect">
            <a:avLst/>
          </a:prstGeom>
        </p:spPr>
      </p:pic>
      <p:sp>
        <p:nvSpPr>
          <p:cNvPr id="13" name="Text Placeholder 5"/>
          <p:cNvSpPr>
            <a:spLocks noGrp="1"/>
          </p:cNvSpPr>
          <p:nvPr>
            <p:ph type="body" idx="16" hasCustomPrompt="1"/>
          </p:nvPr>
        </p:nvSpPr>
        <p:spPr>
          <a:xfrm>
            <a:off x="2670048" y="6449931"/>
            <a:ext cx="6089854" cy="231285"/>
          </a:xfrm>
        </p:spPr>
        <p:txBody>
          <a:bodyPr anchor="ctr"/>
          <a:lstStyle>
            <a:lvl1pPr marL="101600" indent="0">
              <a:buNone/>
              <a:defRPr/>
            </a:lvl1pPr>
          </a:lstStyle>
          <a:p>
            <a:pPr algn="r"/>
            <a:r>
              <a:rPr lang="en-US" altLang="en-US" sz="1200" dirty="0">
                <a:solidFill>
                  <a:schemeClr val="tx1"/>
                </a:solidFill>
                <a:latin typeface="Verdana"/>
                <a:ea typeface="Verdana" panose="020B0604030504040204" pitchFamily="34" charset="0"/>
                <a:cs typeface="Verdana" panose="020B0604030504040204" pitchFamily="34" charset="0"/>
              </a:rPr>
              <a:t>Copyright © </a:t>
            </a:r>
            <a:r>
              <a:rPr lang="en-US" altLang="en-US" sz="1200" dirty="0" smtClean="0">
                <a:solidFill>
                  <a:schemeClr val="tx1"/>
                </a:solidFill>
                <a:latin typeface="Verdana"/>
                <a:ea typeface="Verdana" panose="020B0604030504040204" pitchFamily="34" charset="0"/>
                <a:cs typeface="Verdana" panose="020B0604030504040204" pitchFamily="34" charset="0"/>
              </a:rPr>
              <a:t>2016, 2013, 20110 </a:t>
            </a:r>
            <a:r>
              <a:rPr lang="en-US" altLang="en-US" sz="1200" dirty="0">
                <a:solidFill>
                  <a:schemeClr val="tx1"/>
                </a:solidFill>
                <a:latin typeface="Verdana"/>
                <a:ea typeface="Verdana" panose="020B0604030504040204" pitchFamily="34" charset="0"/>
                <a:cs typeface="Verdana" panose="020B0604030504040204" pitchFamily="34" charset="0"/>
              </a:rPr>
              <a:t>Pearson Education, Inc. All Rights </a:t>
            </a:r>
            <a:r>
              <a:rPr lang="en-US" altLang="en-US" sz="1200" dirty="0" smtClean="0">
                <a:solidFill>
                  <a:schemeClr val="tx1"/>
                </a:solidFill>
                <a:latin typeface="Verdana"/>
                <a:ea typeface="Verdana" panose="020B0604030504040204" pitchFamily="34" charset="0"/>
                <a:cs typeface="Verdana" panose="020B0604030504040204" pitchFamily="34" charset="0"/>
              </a:rPr>
              <a:t>Reserved</a:t>
            </a:r>
            <a:endParaRPr lang="en-US" altLang="en-US" sz="1200" dirty="0">
              <a:solidFill>
                <a:schemeClr val="tx1"/>
              </a:solidFill>
              <a:latin typeface="Verdana"/>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23050226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lvl1pPr>
              <a:defRPr baseline="0">
                <a:solidFill>
                  <a:schemeClr val="accent1"/>
                </a:solidFill>
                <a:latin typeface="+mj-lt"/>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a:buClr>
                <a:schemeClr val="accent1"/>
              </a:buClr>
              <a:buSzPct val="100000"/>
              <a:defRPr/>
            </a:lvl1pPr>
            <a:lvl2pPr>
              <a:buClr>
                <a:schemeClr val="accent1"/>
              </a:buClr>
              <a:defRPr/>
            </a:lvl2pPr>
            <a:lvl3pPr>
              <a:buClr>
                <a:schemeClr val="accent1"/>
              </a:buClr>
              <a:defRPr/>
            </a:lvl3pPr>
            <a:lvl4pPr>
              <a:buClr>
                <a:schemeClr val="accent1"/>
              </a:buClr>
              <a:defRPr/>
            </a:lvl4pPr>
            <a:lvl5pPr>
              <a:buClr>
                <a:schemeClr val="accent1"/>
              </a:buClr>
              <a:defRPr/>
            </a:lvl5pPr>
            <a:lvl6pPr>
              <a:buClr>
                <a:schemeClr val="accent1"/>
              </a:buClr>
              <a:defRPr/>
            </a:lvl6pPr>
            <a:lvl7pPr>
              <a:buClr>
                <a:schemeClr val="accent1"/>
              </a:buClr>
              <a:defRPr/>
            </a:lvl7pPr>
            <a:lvl8pPr>
              <a:buClr>
                <a:schemeClr val="accent1"/>
              </a:buClr>
              <a:defRPr/>
            </a:lvl8pPr>
            <a:lvl9pPr>
              <a:buClr>
                <a:schemeClr val="accent1"/>
              </a:buClr>
              <a:defRPr/>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a:t>
            </a:r>
          </a:p>
          <a:p>
            <a:pPr lvl="6"/>
            <a:r>
              <a:rPr lang="en-US" dirty="0" smtClean="0"/>
              <a:t>Seventh</a:t>
            </a:r>
          </a:p>
          <a:p>
            <a:pPr lvl="7"/>
            <a:r>
              <a:rPr lang="en-US" dirty="0" smtClean="0"/>
              <a:t>Eighth</a:t>
            </a:r>
          </a:p>
          <a:p>
            <a:pPr lvl="8"/>
            <a:r>
              <a:rPr lang="en-US" dirty="0" smtClean="0"/>
              <a:t>Ninth</a:t>
            </a:r>
            <a:endParaRPr lang="en-US" dirty="0"/>
          </a:p>
        </p:txBody>
      </p:sp>
      <p:sp>
        <p:nvSpPr>
          <p:cNvPr id="9" name="Date Placeholder 3"/>
          <p:cNvSpPr>
            <a:spLocks noGrp="1"/>
          </p:cNvSpPr>
          <p:nvPr>
            <p:ph type="dt" sz="half" idx="10"/>
          </p:nvPr>
        </p:nvSpPr>
        <p:spPr>
          <a:xfrm>
            <a:off x="6335713" y="113072"/>
            <a:ext cx="2133600" cy="182880"/>
          </a:xfrm>
        </p:spPr>
        <p:txBody>
          <a:bodyPr/>
          <a:lstStyle/>
          <a:p>
            <a:fld id="{891838CE-430E-45DE-B6AA-42DD655BB05E}" type="datetime1">
              <a:rPr lang="en-US" smtClean="0"/>
              <a:t>4/17/2018</a:t>
            </a:fld>
            <a:endParaRPr lang="en-US" dirty="0"/>
          </a:p>
        </p:txBody>
      </p:sp>
      <p:sp>
        <p:nvSpPr>
          <p:cNvPr id="10" name="Slide Number Placeholder 5"/>
          <p:cNvSpPr>
            <a:spLocks noGrp="1"/>
          </p:cNvSpPr>
          <p:nvPr>
            <p:ph type="sldNum" sz="quarter" idx="12"/>
          </p:nvPr>
        </p:nvSpPr>
        <p:spPr>
          <a:xfrm>
            <a:off x="8469312" y="113072"/>
            <a:ext cx="551783" cy="182880"/>
          </a:xfrm>
        </p:spPr>
        <p:txBody>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38589649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Learning Objectives">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lvl1pPr>
              <a:defRPr>
                <a:solidFill>
                  <a:srgbClr val="3399B5"/>
                </a:solidFill>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marL="118872" indent="-118872">
              <a:buClr>
                <a:srgbClr val="007FA3"/>
              </a:buClr>
              <a:buSzPct val="25000"/>
              <a:defRPr sz="1600"/>
            </a:lvl1pPr>
            <a:lvl2pPr marL="569913" indent="-285750">
              <a:buClr>
                <a:srgbClr val="007FA3"/>
              </a:buClr>
              <a:defRPr sz="1600"/>
            </a:lvl2pPr>
            <a:lvl3pPr>
              <a:buClr>
                <a:srgbClr val="007FA3"/>
              </a:buClr>
              <a:defRPr sz="1600"/>
            </a:lvl3pPr>
            <a:lvl4pPr>
              <a:buClr>
                <a:srgbClr val="007FA3"/>
              </a:buClr>
              <a:defRPr sz="1600"/>
            </a:lvl4pPr>
            <a:lvl5pPr>
              <a:buClr>
                <a:srgbClr val="007FA3"/>
              </a:buClr>
              <a:defRPr sz="1600"/>
            </a:lvl5pPr>
            <a:lvl6pPr>
              <a:buClr>
                <a:srgbClr val="007FA3"/>
              </a:buClr>
              <a:defRPr sz="1600"/>
            </a:lvl6pPr>
            <a:lvl7pPr>
              <a:buClr>
                <a:srgbClr val="007FA3"/>
              </a:buClr>
              <a:defRPr sz="1600"/>
            </a:lvl7pPr>
            <a:lvl8pPr>
              <a:buClr>
                <a:srgbClr val="007FA3"/>
              </a:buClr>
              <a:defRPr sz="1600"/>
            </a:lvl8pPr>
            <a:lvl9pPr>
              <a:buClr>
                <a:srgbClr val="007FA3"/>
              </a:buCl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4/17/2018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5241565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1_Figure + Caption">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457200" y="228600"/>
            <a:ext cx="8229600" cy="1066800"/>
          </a:xfrm>
        </p:spPr>
        <p:txBody>
          <a:bodyPr anchor="t"/>
          <a:lstStyle>
            <a:lvl1pPr>
              <a:defRPr sz="3400">
                <a:solidFill>
                  <a:srgbClr val="007FA3"/>
                </a:solidFill>
              </a:defRPr>
            </a:lvl1pPr>
          </a:lstStyle>
          <a:p>
            <a:r>
              <a:rPr lang="en-US" dirty="0" smtClean="0"/>
              <a:t>Click to add figure number and title</a:t>
            </a:r>
            <a:endParaRPr lang="en-US" dirty="0"/>
          </a:p>
        </p:txBody>
      </p:sp>
      <p:sp>
        <p:nvSpPr>
          <p:cNvPr id="10" name="Text Placeholder 9"/>
          <p:cNvSpPr>
            <a:spLocks noGrp="1"/>
          </p:cNvSpPr>
          <p:nvPr>
            <p:ph type="body" sz="quarter" idx="13" hasCustomPrompt="1"/>
          </p:nvPr>
        </p:nvSpPr>
        <p:spPr>
          <a:xfrm>
            <a:off x="457200" y="5368160"/>
            <a:ext cx="8229600" cy="916856"/>
          </a:xfrm>
        </p:spPr>
        <p:txBody>
          <a:bodyPr anchor="b"/>
          <a:lstStyle>
            <a:lvl1pPr marL="0" indent="0">
              <a:spcBef>
                <a:spcPts val="0"/>
              </a:spcBef>
              <a:buNone/>
              <a:defRPr sz="800"/>
            </a:lvl1pPr>
            <a:lvl2pPr marL="0" indent="0">
              <a:spcBef>
                <a:spcPts val="0"/>
              </a:spcBef>
              <a:buNone/>
              <a:defRPr sz="1600"/>
            </a:lvl2pPr>
            <a:lvl3pPr marL="0" indent="0">
              <a:spcBef>
                <a:spcPts val="0"/>
              </a:spcBef>
              <a:buNone/>
              <a:defRPr sz="1600"/>
            </a:lvl3pPr>
            <a:lvl4pPr marL="0" indent="0">
              <a:spcBef>
                <a:spcPts val="0"/>
              </a:spcBef>
              <a:buNone/>
              <a:defRPr sz="1600"/>
            </a:lvl4pPr>
            <a:lvl5pPr marL="0" indent="0">
              <a:spcBef>
                <a:spcPts val="0"/>
              </a:spcBef>
              <a:buNone/>
              <a:defRPr sz="1600"/>
            </a:lvl5pPr>
            <a:lvl6pPr marL="0" indent="0">
              <a:spcBef>
                <a:spcPts val="0"/>
              </a:spcBef>
              <a:buNone/>
              <a:defRPr sz="1600"/>
            </a:lvl6pPr>
            <a:lvl7pPr marL="0" indent="0">
              <a:spcBef>
                <a:spcPts val="0"/>
              </a:spcBef>
              <a:buNone/>
              <a:defRPr sz="1600"/>
            </a:lvl7pPr>
            <a:lvl8pPr marL="0" indent="0">
              <a:spcBef>
                <a:spcPts val="0"/>
              </a:spcBef>
              <a:buNone/>
              <a:defRPr sz="1600"/>
            </a:lvl8pPr>
            <a:lvl9pPr marL="0" indent="0">
              <a:spcBef>
                <a:spcPts val="0"/>
              </a:spcBef>
              <a:buNone/>
              <a:defRPr sz="1600"/>
            </a:lvl9pPr>
          </a:lstStyle>
          <a:p>
            <a:pPr lvl="0"/>
            <a:r>
              <a:rPr lang="en-US" dirty="0" smtClean="0"/>
              <a:t>Click to add caption</a:t>
            </a:r>
            <a:endParaRPr lang="en-US" dirty="0"/>
          </a:p>
        </p:txBody>
      </p:sp>
      <p:sp>
        <p:nvSpPr>
          <p:cNvPr id="11" name="Footer Placeholder 2"/>
          <p:cNvSpPr>
            <a:spLocks noGrp="1"/>
          </p:cNvSpPr>
          <p:nvPr>
            <p:ph type="ftr" sz="quarter" idx="11"/>
          </p:nvPr>
        </p:nvSpPr>
        <p:spPr>
          <a:xfrm>
            <a:off x="93969" y="6172200"/>
            <a:ext cx="8595360" cy="235463"/>
          </a:xfrm>
        </p:spPr>
        <p:txBody>
          <a:bodyPr/>
          <a:lstStyle/>
          <a:p>
            <a:endParaRPr lang="en-US" dirty="0"/>
          </a:p>
        </p:txBody>
      </p:sp>
      <p:sp>
        <p:nvSpPr>
          <p:cNvPr id="2" name="Date Placeholder 1"/>
          <p:cNvSpPr>
            <a:spLocks noGrp="1"/>
          </p:cNvSpPr>
          <p:nvPr>
            <p:ph type="dt" sz="half" idx="10"/>
          </p:nvPr>
        </p:nvSpPr>
        <p:spPr/>
        <p:txBody>
          <a:bodyPr/>
          <a:lstStyle>
            <a:lvl1pPr>
              <a:defRPr>
                <a:solidFill>
                  <a:schemeClr val="tx1"/>
                </a:solidFill>
              </a:defRPr>
            </a:lvl1pPr>
          </a:lstStyle>
          <a:p>
            <a:fld id="{A9DF6EFB-3F44-496C-A842-1E0B3D3B975A}" type="datetimeFigureOut">
              <a:rPr lang="en-US" smtClean="0"/>
              <a:pPr/>
              <a:t>4/17/2018</a:t>
            </a:fld>
            <a:endParaRPr lang="en-US" dirty="0"/>
          </a:p>
        </p:txBody>
      </p:sp>
      <p:sp>
        <p:nvSpPr>
          <p:cNvPr id="4" name="Slide Number Placeholder 3"/>
          <p:cNvSpPr>
            <a:spLocks noGrp="1"/>
          </p:cNvSpPr>
          <p:nvPr>
            <p:ph type="sldNum" sz="quarter" idx="12"/>
          </p:nvPr>
        </p:nvSpPr>
        <p:spPr/>
        <p:txBody>
          <a:bodyPr/>
          <a:lstStyle>
            <a:lvl1pPr>
              <a:defRPr>
                <a:solidFill>
                  <a:schemeClr val="tx1"/>
                </a:solidFill>
              </a:defRPr>
            </a:lvl1pPr>
          </a:lstStyle>
          <a:p>
            <a:fld id="{200B2350-5261-4F5C-9DF5-EF0D264FC8D2}" type="slidenum">
              <a:rPr lang="en-US" smtClean="0"/>
              <a:pPr/>
              <a:t>‹#›</a:t>
            </a:fld>
            <a:endParaRPr lang="en-US" dirty="0"/>
          </a:p>
        </p:txBody>
      </p:sp>
      <p:pic>
        <p:nvPicPr>
          <p:cNvPr id="9" name="Picture 8" descr="Pearson Logo"/>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0" y="6376789"/>
            <a:ext cx="918000" cy="279915"/>
          </a:xfrm>
          <a:prstGeom prst="rect">
            <a:avLst/>
          </a:prstGeom>
        </p:spPr>
      </p:pic>
      <p:sp>
        <p:nvSpPr>
          <p:cNvPr id="14" name="TextBox 13"/>
          <p:cNvSpPr txBox="1"/>
          <p:nvPr userDrawn="1"/>
        </p:nvSpPr>
        <p:spPr>
          <a:xfrm>
            <a:off x="1600200" y="6429345"/>
            <a:ext cx="7162800" cy="276999"/>
          </a:xfrm>
          <a:prstGeom prst="rect">
            <a:avLst/>
          </a:prstGeom>
          <a:noFill/>
        </p:spPr>
        <p:txBody>
          <a:bodyPr wrap="square" rtlCol="0">
            <a:spAutoFit/>
          </a:bodyPr>
          <a:lstStyle/>
          <a:p>
            <a:pPr algn="r">
              <a:buClrTx/>
              <a:defRPr/>
            </a:pPr>
            <a:r>
              <a:rPr lang="en-US" altLang="en-US" sz="1200" dirty="0" smtClean="0">
                <a:latin typeface="Verdana" panose="020B0604030504040204" pitchFamily="34" charset="0"/>
                <a:ea typeface="Verdana" panose="020B0604030504040204" pitchFamily="34" charset="0"/>
                <a:cs typeface="Verdana" panose="020B0604030504040204" pitchFamily="34" charset="0"/>
              </a:rPr>
              <a:t>Copyright © 2016, 2013, 2010 Pearson Education, Inc. All Rights Reserved</a:t>
            </a:r>
            <a:endParaRPr lang="en-US" altLang="en-US" sz="1200"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27405449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Title and 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457200" y="1600200"/>
            <a:ext cx="8229600" cy="21637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Content Placeholder 2"/>
          <p:cNvSpPr>
            <a:spLocks noGrp="1"/>
          </p:cNvSpPr>
          <p:nvPr>
            <p:ph idx="13"/>
          </p:nvPr>
        </p:nvSpPr>
        <p:spPr>
          <a:xfrm>
            <a:off x="457200" y="3962400"/>
            <a:ext cx="8229600" cy="21637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8832AD23-A511-424E-9DD2-B8CE2D237B20}" type="datetime1">
              <a:rPr lang="en-US" smtClean="0"/>
              <a:t>4/17/2018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t>‹#›</a:t>
            </a:fld>
            <a:endParaRPr lang="en-US" dirty="0"/>
          </a:p>
        </p:txBody>
      </p:sp>
    </p:spTree>
    <p:extLst>
      <p:ext uri="{BB962C8B-B14F-4D97-AF65-F5344CB8AC3E}">
        <p14:creationId xmlns:p14="http://schemas.microsoft.com/office/powerpoint/2010/main" val="23425785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1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lvl1pPr>
              <a:buClr>
                <a:srgbClr val="007FA3"/>
              </a:buClr>
              <a:buSzPct val="100000"/>
              <a:defRPr/>
            </a:lvl1pPr>
            <a:lvl2pPr>
              <a:buClr>
                <a:srgbClr val="007FA3"/>
              </a:buClr>
              <a:defRPr/>
            </a:lvl2pPr>
            <a:lvl3pPr>
              <a:buClr>
                <a:srgbClr val="007FA3"/>
              </a:buClr>
              <a:defRPr/>
            </a:lvl3pPr>
            <a:lvl4pPr>
              <a:buClr>
                <a:srgbClr val="007FA3"/>
              </a:buClr>
              <a:defRPr/>
            </a:lvl4pPr>
            <a:lvl5pPr>
              <a:buClr>
                <a:srgbClr val="007FA3"/>
              </a:buClr>
              <a:defRPr/>
            </a:lvl5pPr>
            <a:lvl6pPr>
              <a:buClr>
                <a:srgbClr val="007FA3"/>
              </a:buClr>
              <a:defRPr/>
            </a:lvl6pPr>
            <a:lvl7pPr>
              <a:buClr>
                <a:srgbClr val="007FA3"/>
              </a:buClr>
              <a:defRPr/>
            </a:lvl7pPr>
            <a:lvl8pPr>
              <a:buClr>
                <a:srgbClr val="007FA3"/>
              </a:buClr>
              <a:defRPr/>
            </a:lvl8pPr>
            <a:lvl9pPr>
              <a:buClr>
                <a:srgbClr val="007FA3"/>
              </a:buClr>
              <a:defRPr/>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4"/>
          <p:cNvSpPr>
            <a:spLocks noGrp="1"/>
          </p:cNvSpPr>
          <p:nvPr>
            <p:ph type="ftr" sz="quarter" idx="11"/>
          </p:nvPr>
        </p:nvSpPr>
        <p:spPr>
          <a:xfrm>
            <a:off x="93969" y="6172200"/>
            <a:ext cx="8595360" cy="235463"/>
          </a:xfrm>
        </p:spPr>
        <p:txBody>
          <a:bodyPr/>
          <a:lstStyle/>
          <a:p>
            <a:endParaRPr lang="en-US" dirty="0"/>
          </a:p>
        </p:txBody>
      </p:sp>
      <p:sp>
        <p:nvSpPr>
          <p:cNvPr id="9" name="Date Placeholder 3"/>
          <p:cNvSpPr>
            <a:spLocks noGrp="1"/>
          </p:cNvSpPr>
          <p:nvPr>
            <p:ph type="dt" sz="half" idx="10"/>
          </p:nvPr>
        </p:nvSpPr>
        <p:spPr>
          <a:xfrm>
            <a:off x="6335713" y="113072"/>
            <a:ext cx="2133600" cy="182880"/>
          </a:xfrm>
        </p:spPr>
        <p:txBody>
          <a:bodyPr/>
          <a:lstStyle/>
          <a:p>
            <a:fld id="{A9DF6EFB-3F44-496C-A842-1E0B3D3B975A}" type="datetimeFigureOut">
              <a:rPr lang="en-US" smtClean="0"/>
              <a:pPr/>
              <a:t>4/17/2018</a:t>
            </a:fld>
            <a:endParaRPr lang="en-US" dirty="0"/>
          </a:p>
        </p:txBody>
      </p:sp>
      <p:sp>
        <p:nvSpPr>
          <p:cNvPr id="10" name="Slide Number Placeholder 5"/>
          <p:cNvSpPr>
            <a:spLocks noGrp="1"/>
          </p:cNvSpPr>
          <p:nvPr>
            <p:ph type="sldNum" sz="quarter" idx="12"/>
          </p:nvPr>
        </p:nvSpPr>
        <p:spPr>
          <a:xfrm>
            <a:off x="8469312" y="113072"/>
            <a:ext cx="551783" cy="182880"/>
          </a:xfrm>
        </p:spPr>
        <p:txBody>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3536058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2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600200"/>
            <a:ext cx="8229600" cy="1752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4/17/2018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13" name="Content Placeholder 2"/>
          <p:cNvSpPr>
            <a:spLocks noGrp="1"/>
          </p:cNvSpPr>
          <p:nvPr>
            <p:ph idx="13"/>
          </p:nvPr>
        </p:nvSpPr>
        <p:spPr>
          <a:xfrm>
            <a:off x="457200" y="3733800"/>
            <a:ext cx="8229600" cy="1752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5201332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Figure + Caption">
    <p:spTree>
      <p:nvGrpSpPr>
        <p:cNvPr id="1" name="Shape 53"/>
        <p:cNvGrpSpPr/>
        <p:nvPr/>
      </p:nvGrpSpPr>
      <p:grpSpPr>
        <a:xfrm>
          <a:off x="0" y="0"/>
          <a:ext cx="0" cy="0"/>
          <a:chOff x="0" y="0"/>
          <a:chExt cx="0" cy="0"/>
        </a:xfrm>
      </p:grpSpPr>
      <p:sp>
        <p:nvSpPr>
          <p:cNvPr id="54" name="Shape 54"/>
          <p:cNvSpPr txBox="1">
            <a:spLocks noGrp="1"/>
          </p:cNvSpPr>
          <p:nvPr>
            <p:ph type="title"/>
          </p:nvPr>
        </p:nvSpPr>
        <p:spPr>
          <a:xfrm>
            <a:off x="457200" y="228600"/>
            <a:ext cx="8229600" cy="1066799"/>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55" name="Shape 55"/>
          <p:cNvSpPr txBox="1">
            <a:spLocks noGrp="1"/>
          </p:cNvSpPr>
          <p:nvPr>
            <p:ph type="body" idx="1"/>
          </p:nvPr>
        </p:nvSpPr>
        <p:spPr>
          <a:xfrm>
            <a:off x="457200" y="5368160"/>
            <a:ext cx="8229600" cy="916856"/>
          </a:xfrm>
          <a:prstGeom prst="rect">
            <a:avLst/>
          </a:prstGeom>
          <a:noFill/>
          <a:ln>
            <a:noFill/>
          </a:ln>
        </p:spPr>
        <p:txBody>
          <a:bodyPr lIns="91425" tIns="91425" rIns="91425" bIns="91425" anchor="b" anchorCtr="0"/>
          <a:lstStyle>
            <a:lvl1pPr marL="0" marR="0" lvl="0" indent="0" algn="l" rtl="0">
              <a:spcBef>
                <a:spcPts val="0"/>
              </a:spcBef>
              <a:buClr>
                <a:srgbClr val="007FA3"/>
              </a:buClr>
              <a:buFont typeface="Arial"/>
              <a:buNone/>
              <a:defRPr sz="8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endParaRPr/>
          </a:p>
        </p:txBody>
      </p:sp>
      <p:sp>
        <p:nvSpPr>
          <p:cNvPr id="56" name="Shape 56"/>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57" name="Shape 57"/>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58" name="Shape 58"/>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dk1"/>
                </a:solidFill>
                <a:latin typeface="Arial"/>
                <a:ea typeface="Arial"/>
                <a:cs typeface="Arial"/>
                <a:sym typeface="Arial"/>
              </a:rPr>
              <a:t>‹#›</a:t>
            </a:fld>
            <a:endParaRPr lang="en-US" sz="9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82630266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3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600200"/>
            <a:ext cx="8229600" cy="91933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4/17/2018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13" name="Content Placeholder 2"/>
          <p:cNvSpPr>
            <a:spLocks noGrp="1"/>
          </p:cNvSpPr>
          <p:nvPr>
            <p:ph idx="13"/>
          </p:nvPr>
        </p:nvSpPr>
        <p:spPr>
          <a:xfrm>
            <a:off x="473720" y="2807084"/>
            <a:ext cx="8229600" cy="91933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Content Placeholder 2"/>
          <p:cNvSpPr>
            <a:spLocks noGrp="1"/>
          </p:cNvSpPr>
          <p:nvPr>
            <p:ph idx="14"/>
          </p:nvPr>
        </p:nvSpPr>
        <p:spPr>
          <a:xfrm>
            <a:off x="473720" y="4013968"/>
            <a:ext cx="8229600" cy="91933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214400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4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600200"/>
            <a:ext cx="8229600" cy="71117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4/17/2018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13" name="Content Placeholder 2"/>
          <p:cNvSpPr>
            <a:spLocks noGrp="1"/>
          </p:cNvSpPr>
          <p:nvPr>
            <p:ph idx="13"/>
          </p:nvPr>
        </p:nvSpPr>
        <p:spPr>
          <a:xfrm>
            <a:off x="473720" y="2641680"/>
            <a:ext cx="8229600" cy="71117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Content Placeholder 2"/>
          <p:cNvSpPr>
            <a:spLocks noGrp="1"/>
          </p:cNvSpPr>
          <p:nvPr>
            <p:ph idx="14"/>
          </p:nvPr>
        </p:nvSpPr>
        <p:spPr>
          <a:xfrm>
            <a:off x="457200" y="3683160"/>
            <a:ext cx="8229600" cy="71117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Content Placeholder 2"/>
          <p:cNvSpPr>
            <a:spLocks noGrp="1"/>
          </p:cNvSpPr>
          <p:nvPr>
            <p:ph idx="15"/>
          </p:nvPr>
        </p:nvSpPr>
        <p:spPr>
          <a:xfrm>
            <a:off x="457200" y="4724640"/>
            <a:ext cx="8229600" cy="71117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570403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5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82296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3"/>
          <p:cNvSpPr>
            <a:spLocks noGrp="1"/>
          </p:cNvSpPr>
          <p:nvPr>
            <p:ph idx="13"/>
          </p:nvPr>
        </p:nvSpPr>
        <p:spPr>
          <a:xfrm>
            <a:off x="457200" y="2286000"/>
            <a:ext cx="82296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4/17/2018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8229600" cy="5705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Content Placeholder 8"/>
          <p:cNvSpPr>
            <a:spLocks noGrp="1"/>
          </p:cNvSpPr>
          <p:nvPr>
            <p:ph sz="quarter" idx="15"/>
          </p:nvPr>
        </p:nvSpPr>
        <p:spPr>
          <a:xfrm>
            <a:off x="457200" y="3733800"/>
            <a:ext cx="3505200" cy="914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4" name="Content Placeholder 13"/>
          <p:cNvSpPr>
            <a:spLocks noGrp="1"/>
          </p:cNvSpPr>
          <p:nvPr>
            <p:ph sz="quarter" idx="17"/>
          </p:nvPr>
        </p:nvSpPr>
        <p:spPr>
          <a:xfrm>
            <a:off x="457200" y="4876800"/>
            <a:ext cx="3505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7477839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6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82296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3"/>
          <p:cNvSpPr>
            <a:spLocks noGrp="1"/>
          </p:cNvSpPr>
          <p:nvPr>
            <p:ph idx="13"/>
          </p:nvPr>
        </p:nvSpPr>
        <p:spPr>
          <a:xfrm>
            <a:off x="457200" y="2286000"/>
            <a:ext cx="82296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4/17/2018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8229600" cy="5705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Content Placeholder 8"/>
          <p:cNvSpPr>
            <a:spLocks noGrp="1"/>
          </p:cNvSpPr>
          <p:nvPr>
            <p:ph sz="quarter" idx="15"/>
          </p:nvPr>
        </p:nvSpPr>
        <p:spPr>
          <a:xfrm>
            <a:off x="457200" y="3733800"/>
            <a:ext cx="3505200" cy="914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Content Placeholder 11"/>
          <p:cNvSpPr>
            <a:spLocks noGrp="1"/>
          </p:cNvSpPr>
          <p:nvPr>
            <p:ph sz="quarter" idx="16"/>
          </p:nvPr>
        </p:nvSpPr>
        <p:spPr>
          <a:xfrm>
            <a:off x="4343400" y="3733800"/>
            <a:ext cx="3886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4" name="Content Placeholder 13"/>
          <p:cNvSpPr>
            <a:spLocks noGrp="1"/>
          </p:cNvSpPr>
          <p:nvPr>
            <p:ph sz="quarter" idx="17"/>
          </p:nvPr>
        </p:nvSpPr>
        <p:spPr>
          <a:xfrm>
            <a:off x="457200" y="4876800"/>
            <a:ext cx="3505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4492797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7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82296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3"/>
          <p:cNvSpPr>
            <a:spLocks noGrp="1"/>
          </p:cNvSpPr>
          <p:nvPr>
            <p:ph idx="13"/>
          </p:nvPr>
        </p:nvSpPr>
        <p:spPr>
          <a:xfrm>
            <a:off x="457200" y="2286000"/>
            <a:ext cx="82296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4/17/2018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8229600" cy="5705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Content Placeholder 8"/>
          <p:cNvSpPr>
            <a:spLocks noGrp="1"/>
          </p:cNvSpPr>
          <p:nvPr>
            <p:ph sz="quarter" idx="15"/>
          </p:nvPr>
        </p:nvSpPr>
        <p:spPr>
          <a:xfrm>
            <a:off x="457200" y="3733800"/>
            <a:ext cx="3505200" cy="914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Content Placeholder 11"/>
          <p:cNvSpPr>
            <a:spLocks noGrp="1"/>
          </p:cNvSpPr>
          <p:nvPr>
            <p:ph sz="quarter" idx="16"/>
          </p:nvPr>
        </p:nvSpPr>
        <p:spPr>
          <a:xfrm>
            <a:off x="4343400" y="3733800"/>
            <a:ext cx="3886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4" name="Content Placeholder 13"/>
          <p:cNvSpPr>
            <a:spLocks noGrp="1"/>
          </p:cNvSpPr>
          <p:nvPr>
            <p:ph sz="quarter" idx="17"/>
          </p:nvPr>
        </p:nvSpPr>
        <p:spPr>
          <a:xfrm>
            <a:off x="457200" y="4876800"/>
            <a:ext cx="3505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Content Placeholder 13"/>
          <p:cNvSpPr>
            <a:spLocks noGrp="1"/>
          </p:cNvSpPr>
          <p:nvPr>
            <p:ph sz="quarter" idx="18"/>
          </p:nvPr>
        </p:nvSpPr>
        <p:spPr>
          <a:xfrm>
            <a:off x="4343400" y="4874552"/>
            <a:ext cx="3886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9937505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nd 8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3505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3"/>
          <p:cNvSpPr>
            <a:spLocks noGrp="1"/>
          </p:cNvSpPr>
          <p:nvPr>
            <p:ph idx="13"/>
          </p:nvPr>
        </p:nvSpPr>
        <p:spPr>
          <a:xfrm>
            <a:off x="457200" y="2286000"/>
            <a:ext cx="35052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4/17/2018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3505200" cy="5705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Content Placeholder 8"/>
          <p:cNvSpPr>
            <a:spLocks noGrp="1"/>
          </p:cNvSpPr>
          <p:nvPr>
            <p:ph sz="quarter" idx="15"/>
          </p:nvPr>
        </p:nvSpPr>
        <p:spPr>
          <a:xfrm>
            <a:off x="457200" y="3733800"/>
            <a:ext cx="3505200" cy="914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Content Placeholder 11"/>
          <p:cNvSpPr>
            <a:spLocks noGrp="1"/>
          </p:cNvSpPr>
          <p:nvPr>
            <p:ph sz="quarter" idx="16"/>
          </p:nvPr>
        </p:nvSpPr>
        <p:spPr>
          <a:xfrm>
            <a:off x="4343400" y="3733800"/>
            <a:ext cx="3886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4" name="Content Placeholder 13"/>
          <p:cNvSpPr>
            <a:spLocks noGrp="1"/>
          </p:cNvSpPr>
          <p:nvPr>
            <p:ph sz="quarter" idx="17"/>
          </p:nvPr>
        </p:nvSpPr>
        <p:spPr>
          <a:xfrm>
            <a:off x="457200" y="4876800"/>
            <a:ext cx="3505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Content Placeholder 13"/>
          <p:cNvSpPr>
            <a:spLocks noGrp="1"/>
          </p:cNvSpPr>
          <p:nvPr>
            <p:ph sz="quarter" idx="18"/>
          </p:nvPr>
        </p:nvSpPr>
        <p:spPr>
          <a:xfrm>
            <a:off x="4343400" y="4874552"/>
            <a:ext cx="3886200" cy="99060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Content Placeholder 2"/>
          <p:cNvSpPr>
            <a:spLocks noGrp="1"/>
          </p:cNvSpPr>
          <p:nvPr>
            <p:ph idx="19"/>
          </p:nvPr>
        </p:nvSpPr>
        <p:spPr>
          <a:xfrm>
            <a:off x="4343400" y="1494526"/>
            <a:ext cx="3886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876860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nd 9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3505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3"/>
          <p:cNvSpPr>
            <a:spLocks noGrp="1"/>
          </p:cNvSpPr>
          <p:nvPr>
            <p:ph idx="13"/>
          </p:nvPr>
        </p:nvSpPr>
        <p:spPr>
          <a:xfrm>
            <a:off x="457200" y="2286000"/>
            <a:ext cx="35052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4/17/2018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3505200" cy="5705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Content Placeholder 8"/>
          <p:cNvSpPr>
            <a:spLocks noGrp="1"/>
          </p:cNvSpPr>
          <p:nvPr>
            <p:ph sz="quarter" idx="15"/>
          </p:nvPr>
        </p:nvSpPr>
        <p:spPr>
          <a:xfrm>
            <a:off x="457200" y="3733800"/>
            <a:ext cx="3505200" cy="914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Content Placeholder 11"/>
          <p:cNvSpPr>
            <a:spLocks noGrp="1"/>
          </p:cNvSpPr>
          <p:nvPr>
            <p:ph sz="quarter" idx="16"/>
          </p:nvPr>
        </p:nvSpPr>
        <p:spPr>
          <a:xfrm>
            <a:off x="4343400" y="3733800"/>
            <a:ext cx="3886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4" name="Content Placeholder 13"/>
          <p:cNvSpPr>
            <a:spLocks noGrp="1"/>
          </p:cNvSpPr>
          <p:nvPr>
            <p:ph sz="quarter" idx="17"/>
          </p:nvPr>
        </p:nvSpPr>
        <p:spPr>
          <a:xfrm>
            <a:off x="457200" y="4876800"/>
            <a:ext cx="3505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Content Placeholder 13"/>
          <p:cNvSpPr>
            <a:spLocks noGrp="1"/>
          </p:cNvSpPr>
          <p:nvPr>
            <p:ph sz="quarter" idx="18"/>
          </p:nvPr>
        </p:nvSpPr>
        <p:spPr>
          <a:xfrm>
            <a:off x="4343400" y="4874552"/>
            <a:ext cx="3886200" cy="99060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Content Placeholder 2"/>
          <p:cNvSpPr>
            <a:spLocks noGrp="1"/>
          </p:cNvSpPr>
          <p:nvPr>
            <p:ph idx="19"/>
          </p:nvPr>
        </p:nvSpPr>
        <p:spPr>
          <a:xfrm>
            <a:off x="4343400" y="1494526"/>
            <a:ext cx="3886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6" name="Content Placeholder 2"/>
          <p:cNvSpPr>
            <a:spLocks noGrp="1"/>
          </p:cNvSpPr>
          <p:nvPr>
            <p:ph idx="20"/>
          </p:nvPr>
        </p:nvSpPr>
        <p:spPr>
          <a:xfrm>
            <a:off x="4343399" y="2286000"/>
            <a:ext cx="3865157"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0352316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nd 10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3505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3"/>
          <p:cNvSpPr>
            <a:spLocks noGrp="1"/>
          </p:cNvSpPr>
          <p:nvPr>
            <p:ph idx="13"/>
          </p:nvPr>
        </p:nvSpPr>
        <p:spPr>
          <a:xfrm>
            <a:off x="457200" y="2286000"/>
            <a:ext cx="35052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4/17/2018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3505200" cy="5705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Content Placeholder 8"/>
          <p:cNvSpPr>
            <a:spLocks noGrp="1"/>
          </p:cNvSpPr>
          <p:nvPr>
            <p:ph sz="quarter" idx="15"/>
          </p:nvPr>
        </p:nvSpPr>
        <p:spPr>
          <a:xfrm>
            <a:off x="457200" y="3733800"/>
            <a:ext cx="3505200" cy="914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Content Placeholder 11"/>
          <p:cNvSpPr>
            <a:spLocks noGrp="1"/>
          </p:cNvSpPr>
          <p:nvPr>
            <p:ph sz="quarter" idx="16"/>
          </p:nvPr>
        </p:nvSpPr>
        <p:spPr>
          <a:xfrm>
            <a:off x="4343400" y="3733800"/>
            <a:ext cx="3886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4" name="Content Placeholder 13"/>
          <p:cNvSpPr>
            <a:spLocks noGrp="1"/>
          </p:cNvSpPr>
          <p:nvPr>
            <p:ph sz="quarter" idx="17"/>
          </p:nvPr>
        </p:nvSpPr>
        <p:spPr>
          <a:xfrm>
            <a:off x="457200" y="4876800"/>
            <a:ext cx="3505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Content Placeholder 13"/>
          <p:cNvSpPr>
            <a:spLocks noGrp="1"/>
          </p:cNvSpPr>
          <p:nvPr>
            <p:ph sz="quarter" idx="18"/>
          </p:nvPr>
        </p:nvSpPr>
        <p:spPr>
          <a:xfrm>
            <a:off x="4343400" y="4874552"/>
            <a:ext cx="3886200" cy="99060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Content Placeholder 2"/>
          <p:cNvSpPr>
            <a:spLocks noGrp="1"/>
          </p:cNvSpPr>
          <p:nvPr>
            <p:ph idx="19"/>
          </p:nvPr>
        </p:nvSpPr>
        <p:spPr>
          <a:xfrm>
            <a:off x="4343400" y="1494526"/>
            <a:ext cx="3886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6" name="Content Placeholder 2"/>
          <p:cNvSpPr>
            <a:spLocks noGrp="1"/>
          </p:cNvSpPr>
          <p:nvPr>
            <p:ph idx="20"/>
          </p:nvPr>
        </p:nvSpPr>
        <p:spPr>
          <a:xfrm>
            <a:off x="4343399" y="2286000"/>
            <a:ext cx="3865157"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7" name="Content Placeholder 2"/>
          <p:cNvSpPr>
            <a:spLocks noGrp="1"/>
          </p:cNvSpPr>
          <p:nvPr>
            <p:ph idx="21"/>
          </p:nvPr>
        </p:nvSpPr>
        <p:spPr>
          <a:xfrm>
            <a:off x="4343400" y="3045349"/>
            <a:ext cx="3886200" cy="5827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9460533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11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3505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3"/>
          <p:cNvSpPr>
            <a:spLocks noGrp="1"/>
          </p:cNvSpPr>
          <p:nvPr>
            <p:ph idx="13"/>
          </p:nvPr>
        </p:nvSpPr>
        <p:spPr>
          <a:xfrm>
            <a:off x="457200" y="2286000"/>
            <a:ext cx="35052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4/17/2018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3505200" cy="5705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Content Placeholder 8"/>
          <p:cNvSpPr>
            <a:spLocks noGrp="1"/>
          </p:cNvSpPr>
          <p:nvPr>
            <p:ph sz="quarter" idx="15"/>
          </p:nvPr>
        </p:nvSpPr>
        <p:spPr>
          <a:xfrm>
            <a:off x="457200" y="3733800"/>
            <a:ext cx="3505200" cy="914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Content Placeholder 11"/>
          <p:cNvSpPr>
            <a:spLocks noGrp="1"/>
          </p:cNvSpPr>
          <p:nvPr>
            <p:ph sz="quarter" idx="16"/>
          </p:nvPr>
        </p:nvSpPr>
        <p:spPr>
          <a:xfrm>
            <a:off x="4343400" y="3733800"/>
            <a:ext cx="3886200" cy="559296"/>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4" name="Content Placeholder 13"/>
          <p:cNvSpPr>
            <a:spLocks noGrp="1"/>
          </p:cNvSpPr>
          <p:nvPr>
            <p:ph sz="quarter" idx="17"/>
          </p:nvPr>
        </p:nvSpPr>
        <p:spPr>
          <a:xfrm>
            <a:off x="457200" y="4876800"/>
            <a:ext cx="3505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Content Placeholder 13"/>
          <p:cNvSpPr>
            <a:spLocks noGrp="1"/>
          </p:cNvSpPr>
          <p:nvPr>
            <p:ph sz="quarter" idx="18"/>
          </p:nvPr>
        </p:nvSpPr>
        <p:spPr>
          <a:xfrm>
            <a:off x="4376204" y="4473387"/>
            <a:ext cx="3886200" cy="50617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Content Placeholder 2"/>
          <p:cNvSpPr>
            <a:spLocks noGrp="1"/>
          </p:cNvSpPr>
          <p:nvPr>
            <p:ph idx="19"/>
          </p:nvPr>
        </p:nvSpPr>
        <p:spPr>
          <a:xfrm>
            <a:off x="4343400" y="1494526"/>
            <a:ext cx="3886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6" name="Content Placeholder 2"/>
          <p:cNvSpPr>
            <a:spLocks noGrp="1"/>
          </p:cNvSpPr>
          <p:nvPr>
            <p:ph idx="20"/>
          </p:nvPr>
        </p:nvSpPr>
        <p:spPr>
          <a:xfrm>
            <a:off x="4343399" y="2286000"/>
            <a:ext cx="3865157"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7" name="Content Placeholder 2"/>
          <p:cNvSpPr>
            <a:spLocks noGrp="1"/>
          </p:cNvSpPr>
          <p:nvPr>
            <p:ph idx="21"/>
          </p:nvPr>
        </p:nvSpPr>
        <p:spPr>
          <a:xfrm>
            <a:off x="4343400" y="3045349"/>
            <a:ext cx="3886200" cy="5827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8" name="Content Placeholder 13"/>
          <p:cNvSpPr>
            <a:spLocks noGrp="1"/>
          </p:cNvSpPr>
          <p:nvPr>
            <p:ph sz="quarter" idx="22"/>
          </p:nvPr>
        </p:nvSpPr>
        <p:spPr>
          <a:xfrm>
            <a:off x="4392613" y="5159852"/>
            <a:ext cx="3886200" cy="50617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1569448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12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3505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3"/>
          <p:cNvSpPr>
            <a:spLocks noGrp="1"/>
          </p:cNvSpPr>
          <p:nvPr>
            <p:ph idx="13"/>
          </p:nvPr>
        </p:nvSpPr>
        <p:spPr>
          <a:xfrm>
            <a:off x="457200" y="2286000"/>
            <a:ext cx="35052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4/17/2018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3505200" cy="5705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Content Placeholder 11"/>
          <p:cNvSpPr>
            <a:spLocks noGrp="1"/>
          </p:cNvSpPr>
          <p:nvPr>
            <p:ph sz="quarter" idx="16"/>
          </p:nvPr>
        </p:nvSpPr>
        <p:spPr>
          <a:xfrm>
            <a:off x="4343400" y="3733800"/>
            <a:ext cx="3886200" cy="559296"/>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Content Placeholder 13"/>
          <p:cNvSpPr>
            <a:spLocks noGrp="1"/>
          </p:cNvSpPr>
          <p:nvPr>
            <p:ph sz="quarter" idx="18"/>
          </p:nvPr>
        </p:nvSpPr>
        <p:spPr>
          <a:xfrm>
            <a:off x="4376204" y="4473387"/>
            <a:ext cx="3886200" cy="50617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Content Placeholder 2"/>
          <p:cNvSpPr>
            <a:spLocks noGrp="1"/>
          </p:cNvSpPr>
          <p:nvPr>
            <p:ph idx="19"/>
          </p:nvPr>
        </p:nvSpPr>
        <p:spPr>
          <a:xfrm>
            <a:off x="4343400" y="1494526"/>
            <a:ext cx="3886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6" name="Content Placeholder 2"/>
          <p:cNvSpPr>
            <a:spLocks noGrp="1"/>
          </p:cNvSpPr>
          <p:nvPr>
            <p:ph idx="20"/>
          </p:nvPr>
        </p:nvSpPr>
        <p:spPr>
          <a:xfrm>
            <a:off x="4343399" y="2286000"/>
            <a:ext cx="3865157"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7" name="Content Placeholder 2"/>
          <p:cNvSpPr>
            <a:spLocks noGrp="1"/>
          </p:cNvSpPr>
          <p:nvPr>
            <p:ph idx="21"/>
          </p:nvPr>
        </p:nvSpPr>
        <p:spPr>
          <a:xfrm>
            <a:off x="4343400" y="3045349"/>
            <a:ext cx="3886200" cy="5827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8" name="Content Placeholder 13"/>
          <p:cNvSpPr>
            <a:spLocks noGrp="1"/>
          </p:cNvSpPr>
          <p:nvPr>
            <p:ph sz="quarter" idx="22"/>
          </p:nvPr>
        </p:nvSpPr>
        <p:spPr>
          <a:xfrm>
            <a:off x="4392613" y="5159852"/>
            <a:ext cx="3886200" cy="50617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9" name="Content Placeholder 11"/>
          <p:cNvSpPr>
            <a:spLocks noGrp="1"/>
          </p:cNvSpPr>
          <p:nvPr>
            <p:ph sz="quarter" idx="23"/>
          </p:nvPr>
        </p:nvSpPr>
        <p:spPr>
          <a:xfrm>
            <a:off x="457200" y="3830925"/>
            <a:ext cx="3472396" cy="559296"/>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0" name="Content Placeholder 13"/>
          <p:cNvSpPr>
            <a:spLocks noGrp="1"/>
          </p:cNvSpPr>
          <p:nvPr>
            <p:ph sz="quarter" idx="24"/>
          </p:nvPr>
        </p:nvSpPr>
        <p:spPr>
          <a:xfrm>
            <a:off x="490004" y="4570512"/>
            <a:ext cx="3472396" cy="50617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1" name="Content Placeholder 13"/>
          <p:cNvSpPr>
            <a:spLocks noGrp="1"/>
          </p:cNvSpPr>
          <p:nvPr>
            <p:ph sz="quarter" idx="25"/>
          </p:nvPr>
        </p:nvSpPr>
        <p:spPr>
          <a:xfrm>
            <a:off x="506413" y="5256977"/>
            <a:ext cx="3472396" cy="50617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1655318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cSld name="Title and Content">
    <p:spTree>
      <p:nvGrpSpPr>
        <p:cNvPr id="1" name="Shape 24"/>
        <p:cNvGrpSpPr/>
        <p:nvPr/>
      </p:nvGrpSpPr>
      <p:grpSpPr>
        <a:xfrm>
          <a:off x="0" y="0"/>
          <a:ext cx="0" cy="0"/>
          <a:chOff x="0" y="0"/>
          <a:chExt cx="0" cy="0"/>
        </a:xfrm>
      </p:grpSpPr>
      <p:sp>
        <p:nvSpPr>
          <p:cNvPr id="25" name="Title 1"/>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6" name="Content Placeholder"/>
          <p:cNvSpPr txBox="1">
            <a:spLocks noGrp="1"/>
          </p:cNvSpPr>
          <p:nvPr>
            <p:ph type="body" idx="1"/>
          </p:nvPr>
        </p:nvSpPr>
        <p:spPr>
          <a:xfrm>
            <a:off x="457200" y="1600200"/>
            <a:ext cx="8229600" cy="4525963"/>
          </a:xfrm>
          <a:prstGeom prst="rect">
            <a:avLst/>
          </a:prstGeom>
          <a:noFill/>
          <a:ln>
            <a:noFill/>
          </a:ln>
        </p:spPr>
        <p:txBody>
          <a:bodyPr lIns="91425" tIns="91425" rIns="91425" bIns="91425" anchor="t" anchorCtr="0"/>
          <a:lstStyle>
            <a:lvl1pPr marL="255600" marR="0" lvl="0" indent="-255600" algn="l" rtl="0">
              <a:spcBef>
                <a:spcPts val="1500"/>
              </a:spcBef>
              <a:buClr>
                <a:srgbClr val="007FA3"/>
              </a:buClr>
              <a:buSzPct val="100000"/>
              <a:buFont typeface="Arial" panose="020B0604020202020204" pitchFamily="34" charset="0"/>
              <a:buChar char="•"/>
              <a:tabLst>
                <a:tab pos="176213" algn="l"/>
              </a:tabLst>
              <a:defRPr sz="1600" b="0" i="0" u="none" strike="noStrike" cap="none">
                <a:solidFill>
                  <a:schemeClr val="dk1"/>
                </a:solidFill>
                <a:latin typeface="Arial"/>
                <a:ea typeface="Arial"/>
                <a:cs typeface="Arial"/>
                <a:sym typeface="Arial"/>
              </a:defRPr>
            </a:lvl1pPr>
            <a:lvl2pPr marL="742950" marR="0" lvl="1" indent="-283464"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2286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lang="en-IN" dirty="0" smtClean="0"/>
          </a:p>
          <a:p>
            <a:pPr lvl="1"/>
            <a:endParaRPr lang="en-IN" dirty="0" smtClean="0"/>
          </a:p>
          <a:p>
            <a:pPr lvl="2"/>
            <a:endParaRPr lang="en-IN" dirty="0" smtClean="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nd 13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3505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3"/>
          <p:cNvSpPr>
            <a:spLocks noGrp="1"/>
          </p:cNvSpPr>
          <p:nvPr>
            <p:ph idx="13"/>
          </p:nvPr>
        </p:nvSpPr>
        <p:spPr>
          <a:xfrm>
            <a:off x="457200" y="2286000"/>
            <a:ext cx="35052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4/17/2018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3505200" cy="5705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Content Placeholder 11"/>
          <p:cNvSpPr>
            <a:spLocks noGrp="1"/>
          </p:cNvSpPr>
          <p:nvPr>
            <p:ph sz="quarter" idx="16"/>
          </p:nvPr>
        </p:nvSpPr>
        <p:spPr>
          <a:xfrm>
            <a:off x="4343400" y="3081267"/>
            <a:ext cx="3886200" cy="278178"/>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Content Placeholder 13"/>
          <p:cNvSpPr>
            <a:spLocks noGrp="1"/>
          </p:cNvSpPr>
          <p:nvPr>
            <p:ph sz="quarter" idx="18"/>
          </p:nvPr>
        </p:nvSpPr>
        <p:spPr>
          <a:xfrm>
            <a:off x="4332878" y="3626139"/>
            <a:ext cx="3886200" cy="251757"/>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Content Placeholder 2"/>
          <p:cNvSpPr>
            <a:spLocks noGrp="1"/>
          </p:cNvSpPr>
          <p:nvPr>
            <p:ph idx="19"/>
          </p:nvPr>
        </p:nvSpPr>
        <p:spPr>
          <a:xfrm>
            <a:off x="4343400" y="1494526"/>
            <a:ext cx="3886200" cy="303198"/>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6" name="Content Placeholder 2"/>
          <p:cNvSpPr>
            <a:spLocks noGrp="1"/>
          </p:cNvSpPr>
          <p:nvPr>
            <p:ph idx="20"/>
          </p:nvPr>
        </p:nvSpPr>
        <p:spPr>
          <a:xfrm>
            <a:off x="4353921" y="1979598"/>
            <a:ext cx="3865157" cy="303198"/>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7" name="Content Placeholder 2"/>
          <p:cNvSpPr>
            <a:spLocks noGrp="1"/>
          </p:cNvSpPr>
          <p:nvPr>
            <p:ph idx="21"/>
          </p:nvPr>
        </p:nvSpPr>
        <p:spPr>
          <a:xfrm>
            <a:off x="4343400" y="2537829"/>
            <a:ext cx="3886200" cy="28985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8" name="Content Placeholder 13"/>
          <p:cNvSpPr>
            <a:spLocks noGrp="1"/>
          </p:cNvSpPr>
          <p:nvPr>
            <p:ph sz="quarter" idx="22"/>
          </p:nvPr>
        </p:nvSpPr>
        <p:spPr>
          <a:xfrm>
            <a:off x="4332878" y="4065083"/>
            <a:ext cx="3886200" cy="26634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9" name="Content Placeholder 11"/>
          <p:cNvSpPr>
            <a:spLocks noGrp="1"/>
          </p:cNvSpPr>
          <p:nvPr>
            <p:ph sz="quarter" idx="23"/>
          </p:nvPr>
        </p:nvSpPr>
        <p:spPr>
          <a:xfrm>
            <a:off x="457200" y="3830925"/>
            <a:ext cx="3472396" cy="559296"/>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0" name="Content Placeholder 13"/>
          <p:cNvSpPr>
            <a:spLocks noGrp="1"/>
          </p:cNvSpPr>
          <p:nvPr>
            <p:ph sz="quarter" idx="24"/>
          </p:nvPr>
        </p:nvSpPr>
        <p:spPr>
          <a:xfrm>
            <a:off x="490004" y="4570512"/>
            <a:ext cx="3472396" cy="50617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1" name="Content Placeholder 13"/>
          <p:cNvSpPr>
            <a:spLocks noGrp="1"/>
          </p:cNvSpPr>
          <p:nvPr>
            <p:ph sz="quarter" idx="25"/>
          </p:nvPr>
        </p:nvSpPr>
        <p:spPr>
          <a:xfrm>
            <a:off x="506413" y="5256977"/>
            <a:ext cx="3472396" cy="50617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2" name="Content Placeholder 11"/>
          <p:cNvSpPr>
            <a:spLocks noGrp="1"/>
          </p:cNvSpPr>
          <p:nvPr>
            <p:ph sz="quarter" idx="26"/>
          </p:nvPr>
        </p:nvSpPr>
        <p:spPr>
          <a:xfrm>
            <a:off x="4336752" y="4520930"/>
            <a:ext cx="3886200" cy="278178"/>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9574909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nd 14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3505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3"/>
          <p:cNvSpPr>
            <a:spLocks noGrp="1"/>
          </p:cNvSpPr>
          <p:nvPr>
            <p:ph idx="13"/>
          </p:nvPr>
        </p:nvSpPr>
        <p:spPr>
          <a:xfrm>
            <a:off x="457200" y="2286000"/>
            <a:ext cx="35052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4/17/2018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3505200" cy="5705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Content Placeholder 11"/>
          <p:cNvSpPr>
            <a:spLocks noGrp="1"/>
          </p:cNvSpPr>
          <p:nvPr>
            <p:ph sz="quarter" idx="16"/>
          </p:nvPr>
        </p:nvSpPr>
        <p:spPr>
          <a:xfrm>
            <a:off x="4343400" y="3081267"/>
            <a:ext cx="3886200" cy="278178"/>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Content Placeholder 13"/>
          <p:cNvSpPr>
            <a:spLocks noGrp="1"/>
          </p:cNvSpPr>
          <p:nvPr>
            <p:ph sz="quarter" idx="18"/>
          </p:nvPr>
        </p:nvSpPr>
        <p:spPr>
          <a:xfrm>
            <a:off x="4332878" y="3626139"/>
            <a:ext cx="3886200" cy="251757"/>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Content Placeholder 2"/>
          <p:cNvSpPr>
            <a:spLocks noGrp="1"/>
          </p:cNvSpPr>
          <p:nvPr>
            <p:ph idx="19"/>
          </p:nvPr>
        </p:nvSpPr>
        <p:spPr>
          <a:xfrm>
            <a:off x="4343400" y="1494526"/>
            <a:ext cx="3886200" cy="303198"/>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6" name="Content Placeholder 2"/>
          <p:cNvSpPr>
            <a:spLocks noGrp="1"/>
          </p:cNvSpPr>
          <p:nvPr>
            <p:ph idx="20"/>
          </p:nvPr>
        </p:nvSpPr>
        <p:spPr>
          <a:xfrm>
            <a:off x="4353921" y="1979598"/>
            <a:ext cx="3865157" cy="303198"/>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7" name="Content Placeholder 2"/>
          <p:cNvSpPr>
            <a:spLocks noGrp="1"/>
          </p:cNvSpPr>
          <p:nvPr>
            <p:ph idx="21"/>
          </p:nvPr>
        </p:nvSpPr>
        <p:spPr>
          <a:xfrm>
            <a:off x="4343400" y="2537829"/>
            <a:ext cx="3886200" cy="28985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8" name="Content Placeholder 13"/>
          <p:cNvSpPr>
            <a:spLocks noGrp="1"/>
          </p:cNvSpPr>
          <p:nvPr>
            <p:ph sz="quarter" idx="22"/>
          </p:nvPr>
        </p:nvSpPr>
        <p:spPr>
          <a:xfrm>
            <a:off x="4332878" y="4065083"/>
            <a:ext cx="3886200" cy="26634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9" name="Content Placeholder 11"/>
          <p:cNvSpPr>
            <a:spLocks noGrp="1"/>
          </p:cNvSpPr>
          <p:nvPr>
            <p:ph sz="quarter" idx="23"/>
          </p:nvPr>
        </p:nvSpPr>
        <p:spPr>
          <a:xfrm>
            <a:off x="457200" y="3830925"/>
            <a:ext cx="3472396" cy="559296"/>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0" name="Content Placeholder 13"/>
          <p:cNvSpPr>
            <a:spLocks noGrp="1"/>
          </p:cNvSpPr>
          <p:nvPr>
            <p:ph sz="quarter" idx="24"/>
          </p:nvPr>
        </p:nvSpPr>
        <p:spPr>
          <a:xfrm>
            <a:off x="490004" y="4570512"/>
            <a:ext cx="3472396" cy="50617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1" name="Content Placeholder 13"/>
          <p:cNvSpPr>
            <a:spLocks noGrp="1"/>
          </p:cNvSpPr>
          <p:nvPr>
            <p:ph sz="quarter" idx="25"/>
          </p:nvPr>
        </p:nvSpPr>
        <p:spPr>
          <a:xfrm>
            <a:off x="506413" y="5256977"/>
            <a:ext cx="3472396" cy="50617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2" name="Content Placeholder 11"/>
          <p:cNvSpPr>
            <a:spLocks noGrp="1"/>
          </p:cNvSpPr>
          <p:nvPr>
            <p:ph sz="quarter" idx="26"/>
          </p:nvPr>
        </p:nvSpPr>
        <p:spPr>
          <a:xfrm>
            <a:off x="4336752" y="4520930"/>
            <a:ext cx="3886200" cy="278178"/>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3" name="Content Placeholder 13"/>
          <p:cNvSpPr>
            <a:spLocks noGrp="1"/>
          </p:cNvSpPr>
          <p:nvPr>
            <p:ph sz="quarter" idx="27"/>
          </p:nvPr>
        </p:nvSpPr>
        <p:spPr>
          <a:xfrm>
            <a:off x="4326230" y="5065802"/>
            <a:ext cx="3886200" cy="251757"/>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6806600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15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3505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3"/>
          <p:cNvSpPr>
            <a:spLocks noGrp="1"/>
          </p:cNvSpPr>
          <p:nvPr>
            <p:ph idx="13"/>
          </p:nvPr>
        </p:nvSpPr>
        <p:spPr>
          <a:xfrm>
            <a:off x="457200" y="2286000"/>
            <a:ext cx="35052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4/17/2018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3505200" cy="5705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Content Placeholder 11"/>
          <p:cNvSpPr>
            <a:spLocks noGrp="1"/>
          </p:cNvSpPr>
          <p:nvPr>
            <p:ph sz="quarter" idx="16"/>
          </p:nvPr>
        </p:nvSpPr>
        <p:spPr>
          <a:xfrm>
            <a:off x="4343400" y="3081267"/>
            <a:ext cx="3886200" cy="278178"/>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Content Placeholder 13"/>
          <p:cNvSpPr>
            <a:spLocks noGrp="1"/>
          </p:cNvSpPr>
          <p:nvPr>
            <p:ph sz="quarter" idx="18"/>
          </p:nvPr>
        </p:nvSpPr>
        <p:spPr>
          <a:xfrm>
            <a:off x="4332878" y="3626139"/>
            <a:ext cx="3886200" cy="251757"/>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Content Placeholder 2"/>
          <p:cNvSpPr>
            <a:spLocks noGrp="1"/>
          </p:cNvSpPr>
          <p:nvPr>
            <p:ph idx="19"/>
          </p:nvPr>
        </p:nvSpPr>
        <p:spPr>
          <a:xfrm>
            <a:off x="4343400" y="1494526"/>
            <a:ext cx="3886200" cy="303198"/>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6" name="Content Placeholder 2"/>
          <p:cNvSpPr>
            <a:spLocks noGrp="1"/>
          </p:cNvSpPr>
          <p:nvPr>
            <p:ph idx="20"/>
          </p:nvPr>
        </p:nvSpPr>
        <p:spPr>
          <a:xfrm>
            <a:off x="4353921" y="1979598"/>
            <a:ext cx="3865157" cy="303198"/>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7" name="Content Placeholder 2"/>
          <p:cNvSpPr>
            <a:spLocks noGrp="1"/>
          </p:cNvSpPr>
          <p:nvPr>
            <p:ph idx="21"/>
          </p:nvPr>
        </p:nvSpPr>
        <p:spPr>
          <a:xfrm>
            <a:off x="4343400" y="2537829"/>
            <a:ext cx="3886200" cy="28985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8" name="Content Placeholder 13"/>
          <p:cNvSpPr>
            <a:spLocks noGrp="1"/>
          </p:cNvSpPr>
          <p:nvPr>
            <p:ph sz="quarter" idx="22"/>
          </p:nvPr>
        </p:nvSpPr>
        <p:spPr>
          <a:xfrm>
            <a:off x="4332878" y="4065083"/>
            <a:ext cx="3886200" cy="26634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9" name="Content Placeholder 11"/>
          <p:cNvSpPr>
            <a:spLocks noGrp="1"/>
          </p:cNvSpPr>
          <p:nvPr>
            <p:ph sz="quarter" idx="23"/>
          </p:nvPr>
        </p:nvSpPr>
        <p:spPr>
          <a:xfrm>
            <a:off x="457200" y="3830925"/>
            <a:ext cx="3472396" cy="559296"/>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0" name="Content Placeholder 13"/>
          <p:cNvSpPr>
            <a:spLocks noGrp="1"/>
          </p:cNvSpPr>
          <p:nvPr>
            <p:ph sz="quarter" idx="24"/>
          </p:nvPr>
        </p:nvSpPr>
        <p:spPr>
          <a:xfrm>
            <a:off x="490004" y="4570512"/>
            <a:ext cx="3472396" cy="50617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1" name="Content Placeholder 13"/>
          <p:cNvSpPr>
            <a:spLocks noGrp="1"/>
          </p:cNvSpPr>
          <p:nvPr>
            <p:ph sz="quarter" idx="25"/>
          </p:nvPr>
        </p:nvSpPr>
        <p:spPr>
          <a:xfrm>
            <a:off x="506413" y="5256977"/>
            <a:ext cx="3472396" cy="50617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2" name="Content Placeholder 11"/>
          <p:cNvSpPr>
            <a:spLocks noGrp="1"/>
          </p:cNvSpPr>
          <p:nvPr>
            <p:ph sz="quarter" idx="26"/>
          </p:nvPr>
        </p:nvSpPr>
        <p:spPr>
          <a:xfrm>
            <a:off x="4336752" y="4520930"/>
            <a:ext cx="3886200" cy="278178"/>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3" name="Content Placeholder 13"/>
          <p:cNvSpPr>
            <a:spLocks noGrp="1"/>
          </p:cNvSpPr>
          <p:nvPr>
            <p:ph sz="quarter" idx="27"/>
          </p:nvPr>
        </p:nvSpPr>
        <p:spPr>
          <a:xfrm>
            <a:off x="4326230" y="5065802"/>
            <a:ext cx="3886200" cy="251757"/>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4" name="Content Placeholder 13"/>
          <p:cNvSpPr>
            <a:spLocks noGrp="1"/>
          </p:cNvSpPr>
          <p:nvPr>
            <p:ph sz="quarter" idx="28"/>
          </p:nvPr>
        </p:nvSpPr>
        <p:spPr>
          <a:xfrm>
            <a:off x="4326230" y="5504746"/>
            <a:ext cx="3886200" cy="26634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2792094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20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4/17/2018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15" name="Content Placeholder 2"/>
          <p:cNvSpPr>
            <a:spLocks noGrp="1"/>
          </p:cNvSpPr>
          <p:nvPr>
            <p:ph idx="19"/>
          </p:nvPr>
        </p:nvSpPr>
        <p:spPr>
          <a:xfrm>
            <a:off x="4790255" y="1494526"/>
            <a:ext cx="3886200" cy="26203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6" name="Content Placeholder 2"/>
          <p:cNvSpPr>
            <a:spLocks noGrp="1"/>
          </p:cNvSpPr>
          <p:nvPr>
            <p:ph idx="20"/>
          </p:nvPr>
        </p:nvSpPr>
        <p:spPr>
          <a:xfrm>
            <a:off x="4790256" y="1861415"/>
            <a:ext cx="3886200" cy="3222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7" name="Content Placeholder 2"/>
          <p:cNvSpPr>
            <a:spLocks noGrp="1"/>
          </p:cNvSpPr>
          <p:nvPr>
            <p:ph idx="21"/>
          </p:nvPr>
        </p:nvSpPr>
        <p:spPr>
          <a:xfrm>
            <a:off x="4790255" y="2283032"/>
            <a:ext cx="3886199" cy="30809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2" name="Content Placeholder 2"/>
          <p:cNvSpPr>
            <a:spLocks noGrp="1"/>
          </p:cNvSpPr>
          <p:nvPr>
            <p:ph idx="26"/>
          </p:nvPr>
        </p:nvSpPr>
        <p:spPr>
          <a:xfrm>
            <a:off x="4790255" y="2705545"/>
            <a:ext cx="3886200" cy="26203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3" name="Content Placeholder 2"/>
          <p:cNvSpPr>
            <a:spLocks noGrp="1"/>
          </p:cNvSpPr>
          <p:nvPr>
            <p:ph idx="27"/>
          </p:nvPr>
        </p:nvSpPr>
        <p:spPr>
          <a:xfrm>
            <a:off x="4790256" y="3072434"/>
            <a:ext cx="3886200" cy="3222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4" name="Content Placeholder 2"/>
          <p:cNvSpPr>
            <a:spLocks noGrp="1"/>
          </p:cNvSpPr>
          <p:nvPr>
            <p:ph idx="28"/>
          </p:nvPr>
        </p:nvSpPr>
        <p:spPr>
          <a:xfrm>
            <a:off x="4790255" y="3494051"/>
            <a:ext cx="3886199" cy="30809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5" name="Content Placeholder 2"/>
          <p:cNvSpPr>
            <a:spLocks noGrp="1"/>
          </p:cNvSpPr>
          <p:nvPr>
            <p:ph idx="29"/>
          </p:nvPr>
        </p:nvSpPr>
        <p:spPr>
          <a:xfrm>
            <a:off x="4790255" y="3908712"/>
            <a:ext cx="3886200" cy="26203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6" name="Content Placeholder 2"/>
          <p:cNvSpPr>
            <a:spLocks noGrp="1"/>
          </p:cNvSpPr>
          <p:nvPr>
            <p:ph idx="30"/>
          </p:nvPr>
        </p:nvSpPr>
        <p:spPr>
          <a:xfrm>
            <a:off x="4790256" y="4275601"/>
            <a:ext cx="3886200" cy="3222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7" name="Content Placeholder 2"/>
          <p:cNvSpPr>
            <a:spLocks noGrp="1"/>
          </p:cNvSpPr>
          <p:nvPr>
            <p:ph idx="31"/>
          </p:nvPr>
        </p:nvSpPr>
        <p:spPr>
          <a:xfrm>
            <a:off x="4790255" y="4697218"/>
            <a:ext cx="3886199" cy="30809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8" name="Content Placeholder 2"/>
          <p:cNvSpPr>
            <a:spLocks noGrp="1"/>
          </p:cNvSpPr>
          <p:nvPr>
            <p:ph idx="32"/>
          </p:nvPr>
        </p:nvSpPr>
        <p:spPr>
          <a:xfrm>
            <a:off x="4790255" y="5105555"/>
            <a:ext cx="3886200" cy="26203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1" name="Content Placeholder 2"/>
          <p:cNvSpPr>
            <a:spLocks noGrp="1"/>
          </p:cNvSpPr>
          <p:nvPr>
            <p:ph idx="33"/>
          </p:nvPr>
        </p:nvSpPr>
        <p:spPr>
          <a:xfrm>
            <a:off x="457200" y="1494526"/>
            <a:ext cx="3886200" cy="26203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2" name="Content Placeholder 2"/>
          <p:cNvSpPr>
            <a:spLocks noGrp="1"/>
          </p:cNvSpPr>
          <p:nvPr>
            <p:ph idx="34"/>
          </p:nvPr>
        </p:nvSpPr>
        <p:spPr>
          <a:xfrm>
            <a:off x="457201" y="1861415"/>
            <a:ext cx="3886200" cy="3222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3" name="Content Placeholder 2"/>
          <p:cNvSpPr>
            <a:spLocks noGrp="1"/>
          </p:cNvSpPr>
          <p:nvPr>
            <p:ph idx="35"/>
          </p:nvPr>
        </p:nvSpPr>
        <p:spPr>
          <a:xfrm>
            <a:off x="457200" y="2283032"/>
            <a:ext cx="3886199" cy="30809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4" name="Content Placeholder 2"/>
          <p:cNvSpPr>
            <a:spLocks noGrp="1"/>
          </p:cNvSpPr>
          <p:nvPr>
            <p:ph idx="36"/>
          </p:nvPr>
        </p:nvSpPr>
        <p:spPr>
          <a:xfrm>
            <a:off x="457200" y="2705545"/>
            <a:ext cx="3886200" cy="26203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5" name="Content Placeholder 2"/>
          <p:cNvSpPr>
            <a:spLocks noGrp="1"/>
          </p:cNvSpPr>
          <p:nvPr>
            <p:ph idx="37"/>
          </p:nvPr>
        </p:nvSpPr>
        <p:spPr>
          <a:xfrm>
            <a:off x="457201" y="3072434"/>
            <a:ext cx="3886200" cy="3222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6" name="Content Placeholder 2"/>
          <p:cNvSpPr>
            <a:spLocks noGrp="1"/>
          </p:cNvSpPr>
          <p:nvPr>
            <p:ph idx="38"/>
          </p:nvPr>
        </p:nvSpPr>
        <p:spPr>
          <a:xfrm>
            <a:off x="457200" y="3494051"/>
            <a:ext cx="3886199" cy="30809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7" name="Content Placeholder 2"/>
          <p:cNvSpPr>
            <a:spLocks noGrp="1"/>
          </p:cNvSpPr>
          <p:nvPr>
            <p:ph idx="39"/>
          </p:nvPr>
        </p:nvSpPr>
        <p:spPr>
          <a:xfrm>
            <a:off x="457200" y="3908712"/>
            <a:ext cx="3886200" cy="26203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8" name="Content Placeholder 2"/>
          <p:cNvSpPr>
            <a:spLocks noGrp="1"/>
          </p:cNvSpPr>
          <p:nvPr>
            <p:ph idx="40"/>
          </p:nvPr>
        </p:nvSpPr>
        <p:spPr>
          <a:xfrm>
            <a:off x="457201" y="4275601"/>
            <a:ext cx="3886200" cy="3222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9" name="Content Placeholder 2"/>
          <p:cNvSpPr>
            <a:spLocks noGrp="1"/>
          </p:cNvSpPr>
          <p:nvPr>
            <p:ph idx="41"/>
          </p:nvPr>
        </p:nvSpPr>
        <p:spPr>
          <a:xfrm>
            <a:off x="457200" y="4697218"/>
            <a:ext cx="3886199" cy="30809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0" name="Content Placeholder 2"/>
          <p:cNvSpPr>
            <a:spLocks noGrp="1"/>
          </p:cNvSpPr>
          <p:nvPr>
            <p:ph idx="42"/>
          </p:nvPr>
        </p:nvSpPr>
        <p:spPr>
          <a:xfrm>
            <a:off x="457200" y="5105555"/>
            <a:ext cx="3886200" cy="26203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6250161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1_Blank">
    <p:spTree>
      <p:nvGrpSpPr>
        <p:cNvPr id="1" name=""/>
        <p:cNvGrpSpPr/>
        <p:nvPr/>
      </p:nvGrpSpPr>
      <p:grpSpPr>
        <a:xfrm>
          <a:off x="0" y="0"/>
          <a:ext cx="0" cy="0"/>
          <a:chOff x="0" y="0"/>
          <a:chExt cx="0" cy="0"/>
        </a:xfrm>
      </p:grpSpPr>
      <p:sp>
        <p:nvSpPr>
          <p:cNvPr id="8" name="Footer Placeholder 2"/>
          <p:cNvSpPr>
            <a:spLocks noGrp="1"/>
          </p:cNvSpPr>
          <p:nvPr>
            <p:ph type="ftr" sz="quarter" idx="11"/>
          </p:nvPr>
        </p:nvSpPr>
        <p:spPr>
          <a:xfrm>
            <a:off x="93969" y="6172200"/>
            <a:ext cx="8595360" cy="235463"/>
          </a:xfrm>
        </p:spPr>
        <p:txBody>
          <a:bodyPr/>
          <a:lstStyle/>
          <a:p>
            <a:endParaRPr lang="en-US" dirty="0"/>
          </a:p>
        </p:txBody>
      </p:sp>
      <p:sp>
        <p:nvSpPr>
          <p:cNvPr id="2" name="Date Placeholder 1"/>
          <p:cNvSpPr>
            <a:spLocks noGrp="1"/>
          </p:cNvSpPr>
          <p:nvPr>
            <p:ph type="dt" sz="half" idx="10"/>
          </p:nvPr>
        </p:nvSpPr>
        <p:spPr/>
        <p:txBody>
          <a:bodyPr/>
          <a:lstStyle>
            <a:lvl1pPr>
              <a:defRPr>
                <a:solidFill>
                  <a:schemeClr val="tx1"/>
                </a:solidFill>
              </a:defRPr>
            </a:lvl1pPr>
          </a:lstStyle>
          <a:p>
            <a:fld id="{A9DF6EFB-3F44-496C-A842-1E0B3D3B975A}" type="datetimeFigureOut">
              <a:rPr lang="en-US" smtClean="0"/>
              <a:pPr/>
              <a:t>4/17/2018</a:t>
            </a:fld>
            <a:endParaRPr lang="en-US" dirty="0"/>
          </a:p>
        </p:txBody>
      </p:sp>
      <p:sp>
        <p:nvSpPr>
          <p:cNvPr id="4" name="Slide Number Placeholder 3"/>
          <p:cNvSpPr>
            <a:spLocks noGrp="1"/>
          </p:cNvSpPr>
          <p:nvPr>
            <p:ph type="sldNum" sz="quarter" idx="12"/>
          </p:nvPr>
        </p:nvSpPr>
        <p:spPr/>
        <p:txBody>
          <a:bodyPr/>
          <a:lstStyle>
            <a:lvl1pPr>
              <a:defRPr>
                <a:solidFill>
                  <a:schemeClr val="tx1"/>
                </a:solidFill>
              </a:defRPr>
            </a:lvl1pPr>
          </a:lstStyle>
          <a:p>
            <a:fld id="{200B2350-5261-4F5C-9DF5-EF0D264FC8D2}" type="slidenum">
              <a:rPr lang="en-US" smtClean="0"/>
              <a:pPr/>
              <a:t>‹#›</a:t>
            </a:fld>
            <a:endParaRPr lang="en-US" dirty="0"/>
          </a:p>
        </p:txBody>
      </p:sp>
      <p:pic>
        <p:nvPicPr>
          <p:cNvPr id="9" name="Picture 8" descr="Pearson Logo"/>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0" y="6376789"/>
            <a:ext cx="918000" cy="279915"/>
          </a:xfrm>
          <a:prstGeom prst="rect">
            <a:avLst/>
          </a:prstGeom>
        </p:spPr>
      </p:pic>
      <p:sp>
        <p:nvSpPr>
          <p:cNvPr id="10" name="TextBox 9"/>
          <p:cNvSpPr txBox="1"/>
          <p:nvPr userDrawn="1"/>
        </p:nvSpPr>
        <p:spPr>
          <a:xfrm>
            <a:off x="1600200" y="6429345"/>
            <a:ext cx="7162800" cy="276999"/>
          </a:xfrm>
          <a:prstGeom prst="rect">
            <a:avLst/>
          </a:prstGeom>
          <a:noFill/>
        </p:spPr>
        <p:txBody>
          <a:bodyPr wrap="square" rtlCol="0">
            <a:spAutoFit/>
          </a:bodyPr>
          <a:lstStyle/>
          <a:p>
            <a:pPr algn="r">
              <a:buClrTx/>
              <a:defRPr/>
            </a:pPr>
            <a:r>
              <a:rPr lang="en-US" altLang="en-US" sz="1200" dirty="0" smtClean="0">
                <a:latin typeface="Verdana" panose="020B0604030504040204" pitchFamily="34" charset="0"/>
                <a:ea typeface="Verdana" panose="020B0604030504040204" pitchFamily="34" charset="0"/>
                <a:cs typeface="Verdana" panose="020B0604030504040204" pitchFamily="34" charset="0"/>
              </a:rPr>
              <a:t>Copyright © 2016, 2013, 2010 Pearson Education, Inc. All Rights Reserved</a:t>
            </a:r>
            <a:endParaRPr lang="en-US" altLang="en-US" sz="1200"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20111596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2_Blank">
    <p:spTree>
      <p:nvGrpSpPr>
        <p:cNvPr id="1" name=""/>
        <p:cNvGrpSpPr/>
        <p:nvPr/>
      </p:nvGrpSpPr>
      <p:grpSpPr>
        <a:xfrm>
          <a:off x="0" y="0"/>
          <a:ext cx="0" cy="0"/>
          <a:chOff x="0" y="0"/>
          <a:chExt cx="0" cy="0"/>
        </a:xfrm>
      </p:grpSpPr>
      <p:sp>
        <p:nvSpPr>
          <p:cNvPr id="2" name="Footer Placeholder 1"/>
          <p:cNvSpPr>
            <a:spLocks noGrp="1"/>
          </p:cNvSpPr>
          <p:nvPr>
            <p:ph type="ftr" idx="10"/>
          </p:nvPr>
        </p:nvSpPr>
        <p:spPr/>
        <p:txBody>
          <a:bodyPr/>
          <a:lstStyle/>
          <a:p>
            <a:endParaRPr lang="en-US" dirty="0"/>
          </a:p>
        </p:txBody>
      </p:sp>
      <p:sp>
        <p:nvSpPr>
          <p:cNvPr id="3" name="Date Placeholder 2"/>
          <p:cNvSpPr>
            <a:spLocks noGrp="1"/>
          </p:cNvSpPr>
          <p:nvPr>
            <p:ph type="dt" idx="1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900" b="0" i="0" u="none" strike="noStrike" cap="none" smtClean="0">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84448157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hapter Opener">
    <p:spTree>
      <p:nvGrpSpPr>
        <p:cNvPr id="1" name="Shape 37"/>
        <p:cNvGrpSpPr/>
        <p:nvPr/>
      </p:nvGrpSpPr>
      <p:grpSpPr>
        <a:xfrm>
          <a:off x="0" y="0"/>
          <a:ext cx="0" cy="0"/>
          <a:chOff x="0" y="0"/>
          <a:chExt cx="0" cy="0"/>
        </a:xfrm>
      </p:grpSpPr>
      <p:sp>
        <p:nvSpPr>
          <p:cNvPr id="38" name="Shape 38"/>
          <p:cNvSpPr txBox="1">
            <a:spLocks noGrp="1"/>
          </p:cNvSpPr>
          <p:nvPr>
            <p:ph type="title"/>
          </p:nvPr>
        </p:nvSpPr>
        <p:spPr>
          <a:xfrm>
            <a:off x="457200" y="215371"/>
            <a:ext cx="8229600" cy="622828"/>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9" name="Shape 39"/>
          <p:cNvSpPr txBox="1">
            <a:spLocks noGrp="1"/>
          </p:cNvSpPr>
          <p:nvPr>
            <p:ph type="body" idx="1"/>
          </p:nvPr>
        </p:nvSpPr>
        <p:spPr>
          <a:xfrm>
            <a:off x="457200" y="816429"/>
            <a:ext cx="8229600" cy="47897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0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a:p>
        </p:txBody>
      </p:sp>
      <p:sp>
        <p:nvSpPr>
          <p:cNvPr id="40" name="Shape 40"/>
          <p:cNvSpPr txBox="1">
            <a:spLocks noGrp="1"/>
          </p:cNvSpPr>
          <p:nvPr>
            <p:ph type="body" idx="2"/>
          </p:nvPr>
        </p:nvSpPr>
        <p:spPr>
          <a:xfrm>
            <a:off x="5029200" y="1600200"/>
            <a:ext cx="3657600" cy="1600198"/>
          </a:xfrm>
          <a:prstGeom prst="rect">
            <a:avLst/>
          </a:prstGeom>
          <a:noFill/>
          <a:ln>
            <a:noFill/>
          </a:ln>
        </p:spPr>
        <p:txBody>
          <a:bodyPr lIns="91425" tIns="91425" rIns="91425" bIns="91425" anchor="b" anchorCtr="0"/>
          <a:lstStyle>
            <a:lvl1pPr marL="0" marR="0" lvl="0" indent="0" algn="l" rtl="0">
              <a:spcBef>
                <a:spcPts val="0"/>
              </a:spcBef>
              <a:buClr>
                <a:srgbClr val="007FA3"/>
              </a:buClr>
              <a:buFont typeface="Arial"/>
              <a:buNone/>
              <a:defRPr sz="30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44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9pPr>
          </a:lstStyle>
          <a:p>
            <a:endParaRPr/>
          </a:p>
        </p:txBody>
      </p:sp>
      <p:sp>
        <p:nvSpPr>
          <p:cNvPr id="41" name="Shape 41"/>
          <p:cNvSpPr txBox="1">
            <a:spLocks noGrp="1"/>
          </p:cNvSpPr>
          <p:nvPr>
            <p:ph type="body" idx="3"/>
          </p:nvPr>
        </p:nvSpPr>
        <p:spPr>
          <a:xfrm>
            <a:off x="5029200" y="3200400"/>
            <a:ext cx="3657600" cy="2925763"/>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2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endParaRPr/>
          </a:p>
        </p:txBody>
      </p:sp>
      <p:sp>
        <p:nvSpPr>
          <p:cNvPr id="42" name="Shape 42"/>
          <p:cNvSpPr txBox="1">
            <a:spLocks noGrp="1"/>
          </p:cNvSpPr>
          <p:nvPr>
            <p:ph type="ftr" idx="11"/>
          </p:nvPr>
        </p:nvSpPr>
        <p:spPr>
          <a:xfrm>
            <a:off x="93969" y="6165337"/>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43" name="Shape 4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44" name="Shape 4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
        <p:nvSpPr>
          <p:cNvPr id="9" name="Shape 39"/>
          <p:cNvSpPr txBox="1">
            <a:spLocks noGrp="1"/>
          </p:cNvSpPr>
          <p:nvPr>
            <p:ph type="body" idx="13"/>
          </p:nvPr>
        </p:nvSpPr>
        <p:spPr>
          <a:xfrm>
            <a:off x="474779" y="1500547"/>
            <a:ext cx="8229600" cy="205153"/>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0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a:p>
        </p:txBody>
      </p:sp>
    </p:spTree>
    <p:extLst>
      <p:ext uri="{BB962C8B-B14F-4D97-AF65-F5344CB8AC3E}">
        <p14:creationId xmlns:p14="http://schemas.microsoft.com/office/powerpoint/2010/main" val="306885795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idx="10"/>
          </p:nvPr>
        </p:nvSpPr>
        <p:spPr/>
        <p:txBody>
          <a:bodyPr/>
          <a:lstStyle/>
          <a:p>
            <a:endParaRPr lang="en-US" dirty="0"/>
          </a:p>
        </p:txBody>
      </p:sp>
      <p:sp>
        <p:nvSpPr>
          <p:cNvPr id="3" name="Date Placeholder 2"/>
          <p:cNvSpPr>
            <a:spLocks noGrp="1"/>
          </p:cNvSpPr>
          <p:nvPr>
            <p:ph type="dt" idx="1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900" b="0" i="0" u="none" strike="noStrike" cap="none" smtClean="0">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22770957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nd 5 Content">
    <p:spTree>
      <p:nvGrpSpPr>
        <p:cNvPr id="1" name="Shape 24"/>
        <p:cNvGrpSpPr/>
        <p:nvPr/>
      </p:nvGrpSpPr>
      <p:grpSpPr>
        <a:xfrm>
          <a:off x="0" y="0"/>
          <a:ext cx="0" cy="0"/>
          <a:chOff x="0" y="0"/>
          <a:chExt cx="0" cy="0"/>
        </a:xfrm>
      </p:grpSpPr>
      <p:sp>
        <p:nvSpPr>
          <p:cNvPr id="25" name="Title 1"/>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6" name="Content Placeholder 1"/>
          <p:cNvSpPr txBox="1">
            <a:spLocks noGrp="1"/>
          </p:cNvSpPr>
          <p:nvPr>
            <p:ph type="body" idx="1"/>
          </p:nvPr>
        </p:nvSpPr>
        <p:spPr>
          <a:xfrm>
            <a:off x="457200" y="1600201"/>
            <a:ext cx="8229600" cy="533400"/>
          </a:xfrm>
          <a:prstGeom prst="rect">
            <a:avLst/>
          </a:prstGeom>
          <a:noFill/>
          <a:ln>
            <a:noFill/>
          </a:ln>
        </p:spPr>
        <p:txBody>
          <a:bodyPr lIns="91425" tIns="91425" rIns="91425" bIns="91425" anchor="t" anchorCtr="0"/>
          <a:lstStyle>
            <a:lvl1pPr marL="255600" marR="0" lvl="0" indent="-255600" algn="l" rtl="0">
              <a:spcBef>
                <a:spcPts val="1500"/>
              </a:spcBef>
              <a:buClr>
                <a:srgbClr val="007FA3"/>
              </a:buClr>
              <a:buSzPct val="100000"/>
              <a:buFont typeface="Arial" panose="020B0604020202020204" pitchFamily="34" charset="0"/>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lang="en-IN" dirty="0" smtClean="0"/>
          </a:p>
        </p:txBody>
      </p:sp>
      <p:sp>
        <p:nvSpPr>
          <p:cNvPr id="3" name="Content Placeholder 2"/>
          <p:cNvSpPr>
            <a:spLocks noGrp="1"/>
          </p:cNvSpPr>
          <p:nvPr>
            <p:ph sz="quarter" idx="13"/>
          </p:nvPr>
        </p:nvSpPr>
        <p:spPr>
          <a:xfrm>
            <a:off x="457200" y="2278063"/>
            <a:ext cx="8229600" cy="558800"/>
          </a:xfrm>
        </p:spPr>
        <p:txBody>
          <a:bodyPr/>
          <a:lstStyle>
            <a:lvl1pPr indent="-255600">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5" name="Content Placeholder 4"/>
          <p:cNvSpPr>
            <a:spLocks noGrp="1"/>
          </p:cNvSpPr>
          <p:nvPr>
            <p:ph sz="quarter" idx="14"/>
          </p:nvPr>
        </p:nvSpPr>
        <p:spPr>
          <a:xfrm>
            <a:off x="457200" y="2954338"/>
            <a:ext cx="8232775" cy="609600"/>
          </a:xfrm>
        </p:spPr>
        <p:txBody>
          <a:bodyPr/>
          <a:lstStyle>
            <a:lvl1pPr indent="-255600">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7" name="Content Placeholder 6"/>
          <p:cNvSpPr>
            <a:spLocks noGrp="1"/>
          </p:cNvSpPr>
          <p:nvPr>
            <p:ph sz="quarter" idx="15"/>
          </p:nvPr>
        </p:nvSpPr>
        <p:spPr>
          <a:xfrm>
            <a:off x="457200" y="3733800"/>
            <a:ext cx="8229600" cy="550863"/>
          </a:xfrm>
        </p:spPr>
        <p:txBody>
          <a:bodyPr/>
          <a:lstStyle>
            <a:lvl1pPr marL="255588" indent="-255588">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9" name="Content Placeholder 8"/>
          <p:cNvSpPr>
            <a:spLocks noGrp="1"/>
          </p:cNvSpPr>
          <p:nvPr>
            <p:ph sz="quarter" idx="16"/>
          </p:nvPr>
        </p:nvSpPr>
        <p:spPr>
          <a:xfrm>
            <a:off x="457200" y="4427538"/>
            <a:ext cx="8229600" cy="652462"/>
          </a:xfrm>
        </p:spPr>
        <p:txBody>
          <a:bodyPr/>
          <a:lstStyle>
            <a:lvl1pPr marL="255588" indent="-255588">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11" name="Content Placeholder 10"/>
          <p:cNvSpPr>
            <a:spLocks noGrp="1"/>
          </p:cNvSpPr>
          <p:nvPr>
            <p:ph sz="quarter" idx="17"/>
          </p:nvPr>
        </p:nvSpPr>
        <p:spPr>
          <a:xfrm>
            <a:off x="457200" y="5181600"/>
            <a:ext cx="8229600" cy="500063"/>
          </a:xfrm>
        </p:spPr>
        <p:txBody>
          <a:bodyPr/>
          <a:lstStyle>
            <a:lvl1pPr marL="255588" indent="-255588">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Tree>
    <p:extLst>
      <p:ext uri="{BB962C8B-B14F-4D97-AF65-F5344CB8AC3E}">
        <p14:creationId xmlns:p14="http://schemas.microsoft.com/office/powerpoint/2010/main" val="34289802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Title and 5 Content">
    <p:spTree>
      <p:nvGrpSpPr>
        <p:cNvPr id="1" name="Shape 24"/>
        <p:cNvGrpSpPr/>
        <p:nvPr/>
      </p:nvGrpSpPr>
      <p:grpSpPr>
        <a:xfrm>
          <a:off x="0" y="0"/>
          <a:ext cx="0" cy="0"/>
          <a:chOff x="0" y="0"/>
          <a:chExt cx="0" cy="0"/>
        </a:xfrm>
      </p:grpSpPr>
      <p:sp>
        <p:nvSpPr>
          <p:cNvPr id="25" name="Title 1"/>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6" name="Content Placeholder 1"/>
          <p:cNvSpPr txBox="1">
            <a:spLocks noGrp="1"/>
          </p:cNvSpPr>
          <p:nvPr>
            <p:ph type="body" idx="1"/>
          </p:nvPr>
        </p:nvSpPr>
        <p:spPr>
          <a:xfrm>
            <a:off x="457200" y="1600201"/>
            <a:ext cx="8229600" cy="533400"/>
          </a:xfrm>
          <a:prstGeom prst="rect">
            <a:avLst/>
          </a:prstGeom>
          <a:noFill/>
          <a:ln>
            <a:noFill/>
          </a:ln>
        </p:spPr>
        <p:txBody>
          <a:bodyPr lIns="91425" tIns="91425" rIns="91425" bIns="91425" anchor="t" anchorCtr="0"/>
          <a:lstStyle>
            <a:lvl1pPr marL="255600" marR="0" lvl="0" indent="-255600" algn="l" rtl="0">
              <a:spcBef>
                <a:spcPts val="1500"/>
              </a:spcBef>
              <a:buClr>
                <a:srgbClr val="007FA3"/>
              </a:buClr>
              <a:buSzPct val="100000"/>
              <a:buFont typeface="Arial" panose="020B0604020202020204" pitchFamily="34" charset="0"/>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lang="en-IN" dirty="0" smtClean="0"/>
          </a:p>
        </p:txBody>
      </p:sp>
      <p:sp>
        <p:nvSpPr>
          <p:cNvPr id="3" name="Content Placeholder 2"/>
          <p:cNvSpPr>
            <a:spLocks noGrp="1"/>
          </p:cNvSpPr>
          <p:nvPr>
            <p:ph sz="quarter" idx="13"/>
          </p:nvPr>
        </p:nvSpPr>
        <p:spPr>
          <a:xfrm>
            <a:off x="457200" y="2278063"/>
            <a:ext cx="8229600" cy="558800"/>
          </a:xfrm>
        </p:spPr>
        <p:txBody>
          <a:bodyPr/>
          <a:lstStyle>
            <a:lvl1pPr indent="-255600">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5" name="Content Placeholder 4"/>
          <p:cNvSpPr>
            <a:spLocks noGrp="1"/>
          </p:cNvSpPr>
          <p:nvPr>
            <p:ph sz="quarter" idx="14"/>
          </p:nvPr>
        </p:nvSpPr>
        <p:spPr>
          <a:xfrm>
            <a:off x="457200" y="2954338"/>
            <a:ext cx="8232775" cy="609600"/>
          </a:xfrm>
        </p:spPr>
        <p:txBody>
          <a:bodyPr/>
          <a:lstStyle>
            <a:lvl1pPr indent="-255600">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7" name="Content Placeholder 6"/>
          <p:cNvSpPr>
            <a:spLocks noGrp="1"/>
          </p:cNvSpPr>
          <p:nvPr>
            <p:ph sz="quarter" idx="15"/>
          </p:nvPr>
        </p:nvSpPr>
        <p:spPr>
          <a:xfrm>
            <a:off x="457200" y="3733800"/>
            <a:ext cx="8229600" cy="550863"/>
          </a:xfrm>
        </p:spPr>
        <p:txBody>
          <a:bodyPr/>
          <a:lstStyle>
            <a:lvl1pPr marL="255588" indent="-255588">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9" name="Content Placeholder 8"/>
          <p:cNvSpPr>
            <a:spLocks noGrp="1"/>
          </p:cNvSpPr>
          <p:nvPr>
            <p:ph sz="quarter" idx="16"/>
          </p:nvPr>
        </p:nvSpPr>
        <p:spPr>
          <a:xfrm>
            <a:off x="457200" y="4427538"/>
            <a:ext cx="8229600" cy="652462"/>
          </a:xfrm>
        </p:spPr>
        <p:txBody>
          <a:bodyPr/>
          <a:lstStyle>
            <a:lvl1pPr marL="255588" indent="-255588">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11" name="Content Placeholder 10"/>
          <p:cNvSpPr>
            <a:spLocks noGrp="1"/>
          </p:cNvSpPr>
          <p:nvPr>
            <p:ph sz="quarter" idx="17"/>
          </p:nvPr>
        </p:nvSpPr>
        <p:spPr>
          <a:xfrm>
            <a:off x="457200" y="5181600"/>
            <a:ext cx="8229600" cy="500063"/>
          </a:xfrm>
        </p:spPr>
        <p:txBody>
          <a:bodyPr/>
          <a:lstStyle>
            <a:lvl1pPr marL="255588" indent="-255588">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4" name="Content Placeholder 3"/>
          <p:cNvSpPr>
            <a:spLocks noGrp="1"/>
          </p:cNvSpPr>
          <p:nvPr>
            <p:ph sz="quarter" idx="18"/>
          </p:nvPr>
        </p:nvSpPr>
        <p:spPr>
          <a:xfrm>
            <a:off x="457200" y="5811838"/>
            <a:ext cx="8229600" cy="457200"/>
          </a:xfrm>
        </p:spPr>
        <p:txBody>
          <a:bodyPr/>
          <a:lstStyle>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Content Placeholder 7"/>
          <p:cNvSpPr>
            <a:spLocks noGrp="1"/>
          </p:cNvSpPr>
          <p:nvPr>
            <p:ph sz="quarter" idx="19"/>
          </p:nvPr>
        </p:nvSpPr>
        <p:spPr>
          <a:xfrm>
            <a:off x="3657601" y="6418263"/>
            <a:ext cx="479834" cy="29845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Content Placeholder 11"/>
          <p:cNvSpPr>
            <a:spLocks noGrp="1"/>
          </p:cNvSpPr>
          <p:nvPr>
            <p:ph sz="quarter" idx="20"/>
          </p:nvPr>
        </p:nvSpPr>
        <p:spPr>
          <a:xfrm>
            <a:off x="5503863" y="6418263"/>
            <a:ext cx="453317" cy="298450"/>
          </a:xfrm>
        </p:spPr>
        <p:txBody>
          <a:body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4" name="Content Placeholder 13"/>
          <p:cNvSpPr>
            <a:spLocks noGrp="1"/>
          </p:cNvSpPr>
          <p:nvPr>
            <p:ph sz="quarter" idx="21"/>
          </p:nvPr>
        </p:nvSpPr>
        <p:spPr>
          <a:xfrm>
            <a:off x="7200900" y="6418263"/>
            <a:ext cx="576027" cy="298450"/>
          </a:xfrm>
        </p:spPr>
        <p:txBody>
          <a:body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Content Placeholder 5"/>
          <p:cNvSpPr>
            <a:spLocks noGrp="1"/>
          </p:cNvSpPr>
          <p:nvPr>
            <p:ph sz="quarter" idx="22"/>
          </p:nvPr>
        </p:nvSpPr>
        <p:spPr>
          <a:xfrm flipH="1">
            <a:off x="7976101" y="6418263"/>
            <a:ext cx="778599" cy="298450"/>
          </a:xfrm>
        </p:spPr>
        <p:txBody>
          <a:body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044794982"/>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cSld name="Chapter Opener">
    <p:spTree>
      <p:nvGrpSpPr>
        <p:cNvPr id="1" name="Shape 37"/>
        <p:cNvGrpSpPr/>
        <p:nvPr/>
      </p:nvGrpSpPr>
      <p:grpSpPr>
        <a:xfrm>
          <a:off x="0" y="0"/>
          <a:ext cx="0" cy="0"/>
          <a:chOff x="0" y="0"/>
          <a:chExt cx="0" cy="0"/>
        </a:xfrm>
      </p:grpSpPr>
      <p:sp>
        <p:nvSpPr>
          <p:cNvPr id="38" name="Shape 38"/>
          <p:cNvSpPr txBox="1">
            <a:spLocks noGrp="1"/>
          </p:cNvSpPr>
          <p:nvPr>
            <p:ph type="title"/>
          </p:nvPr>
        </p:nvSpPr>
        <p:spPr>
          <a:xfrm>
            <a:off x="457200" y="215371"/>
            <a:ext cx="8229600" cy="622828"/>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9" name="Shape 39"/>
          <p:cNvSpPr txBox="1">
            <a:spLocks noGrp="1"/>
          </p:cNvSpPr>
          <p:nvPr>
            <p:ph type="body" idx="1"/>
          </p:nvPr>
        </p:nvSpPr>
        <p:spPr>
          <a:xfrm>
            <a:off x="457200" y="816429"/>
            <a:ext cx="8229600" cy="47897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0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a:p>
        </p:txBody>
      </p:sp>
      <p:sp>
        <p:nvSpPr>
          <p:cNvPr id="40" name="Shape 40"/>
          <p:cNvSpPr txBox="1">
            <a:spLocks noGrp="1"/>
          </p:cNvSpPr>
          <p:nvPr>
            <p:ph type="body" idx="2"/>
          </p:nvPr>
        </p:nvSpPr>
        <p:spPr>
          <a:xfrm>
            <a:off x="5029200" y="1600200"/>
            <a:ext cx="3657600" cy="1600198"/>
          </a:xfrm>
          <a:prstGeom prst="rect">
            <a:avLst/>
          </a:prstGeom>
          <a:noFill/>
          <a:ln>
            <a:noFill/>
          </a:ln>
        </p:spPr>
        <p:txBody>
          <a:bodyPr lIns="91425" tIns="91425" rIns="91425" bIns="91425" anchor="b" anchorCtr="0"/>
          <a:lstStyle>
            <a:lvl1pPr marL="0" marR="0" lvl="0" indent="0" algn="l" rtl="0">
              <a:spcBef>
                <a:spcPts val="0"/>
              </a:spcBef>
              <a:buClr>
                <a:srgbClr val="007FA3"/>
              </a:buClr>
              <a:buFont typeface="Arial"/>
              <a:buNone/>
              <a:defRPr sz="30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44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9pPr>
          </a:lstStyle>
          <a:p>
            <a:endParaRPr/>
          </a:p>
        </p:txBody>
      </p:sp>
      <p:sp>
        <p:nvSpPr>
          <p:cNvPr id="41" name="Shape 41"/>
          <p:cNvSpPr txBox="1">
            <a:spLocks noGrp="1"/>
          </p:cNvSpPr>
          <p:nvPr>
            <p:ph type="body" idx="3"/>
          </p:nvPr>
        </p:nvSpPr>
        <p:spPr>
          <a:xfrm>
            <a:off x="5029200" y="3200400"/>
            <a:ext cx="3657600" cy="2925763"/>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2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endParaRPr/>
          </a:p>
        </p:txBody>
      </p:sp>
      <p:sp>
        <p:nvSpPr>
          <p:cNvPr id="42" name="Shape 42"/>
          <p:cNvSpPr txBox="1">
            <a:spLocks noGrp="1"/>
          </p:cNvSpPr>
          <p:nvPr>
            <p:ph type="ftr" idx="11"/>
          </p:nvPr>
        </p:nvSpPr>
        <p:spPr>
          <a:xfrm>
            <a:off x="93969" y="6165337"/>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43" name="Shape 4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44" name="Shape 4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Title + Learning Objectives and Content">
    <p:spTree>
      <p:nvGrpSpPr>
        <p:cNvPr id="1" name="Shape 61"/>
        <p:cNvGrpSpPr/>
        <p:nvPr/>
      </p:nvGrpSpPr>
      <p:grpSpPr>
        <a:xfrm>
          <a:off x="0" y="0"/>
          <a:ext cx="0" cy="0"/>
          <a:chOff x="0" y="0"/>
          <a:chExt cx="0" cy="0"/>
        </a:xfrm>
      </p:grpSpPr>
      <p:sp>
        <p:nvSpPr>
          <p:cNvPr id="62" name="Shape 62"/>
          <p:cNvSpPr txBox="1">
            <a:spLocks noGrp="1"/>
          </p:cNvSpPr>
          <p:nvPr>
            <p:ph type="title"/>
          </p:nvPr>
        </p:nvSpPr>
        <p:spPr>
          <a:xfrm>
            <a:off x="457200" y="215371"/>
            <a:ext cx="8229600" cy="622828"/>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63" name="Shape 63"/>
          <p:cNvSpPr txBox="1">
            <a:spLocks noGrp="1"/>
          </p:cNvSpPr>
          <p:nvPr>
            <p:ph type="body" idx="1"/>
          </p:nvPr>
        </p:nvSpPr>
        <p:spPr>
          <a:xfrm>
            <a:off x="457200" y="816429"/>
            <a:ext cx="8229600" cy="402769"/>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16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a:p>
        </p:txBody>
      </p:sp>
      <p:sp>
        <p:nvSpPr>
          <p:cNvPr id="64" name="Shape 64"/>
          <p:cNvSpPr txBox="1">
            <a:spLocks noGrp="1"/>
          </p:cNvSpPr>
          <p:nvPr>
            <p:ph type="body" idx="2"/>
          </p:nvPr>
        </p:nvSpPr>
        <p:spPr>
          <a:xfrm>
            <a:off x="457200" y="1600200"/>
            <a:ext cx="8229600" cy="4525963"/>
          </a:xfrm>
          <a:prstGeom prst="rect">
            <a:avLst/>
          </a:prstGeom>
          <a:noFill/>
          <a:ln>
            <a:noFill/>
          </a:ln>
        </p:spPr>
        <p:txBody>
          <a:bodyPr lIns="91425" tIns="91425" rIns="91425" bIns="91425" anchor="t" anchorCtr="0"/>
          <a:lstStyle>
            <a:lvl1pPr marL="256032" marR="0" lvl="0" indent="-2560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65" name="Shape 65"/>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66" name="Shape 66"/>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67" name="Shape 67"/>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68"/>
        <p:cNvGrpSpPr/>
        <p:nvPr/>
      </p:nvGrpSpPr>
      <p:grpSpPr>
        <a:xfrm>
          <a:off x="0" y="0"/>
          <a:ext cx="0" cy="0"/>
          <a:chOff x="0" y="0"/>
          <a:chExt cx="0" cy="0"/>
        </a:xfrm>
      </p:grpSpPr>
      <p:sp>
        <p:nvSpPr>
          <p:cNvPr id="69" name="Shape 69"/>
          <p:cNvSpPr txBox="1">
            <a:spLocks noGrp="1"/>
          </p:cNvSpPr>
          <p:nvPr>
            <p:ph type="title"/>
          </p:nvPr>
        </p:nvSpPr>
        <p:spPr>
          <a:xfrm>
            <a:off x="685800" y="1447800"/>
            <a:ext cx="7772400" cy="2152651"/>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70" name="Shape 70"/>
          <p:cNvSpPr txBox="1">
            <a:spLocks noGrp="1"/>
          </p:cNvSpPr>
          <p:nvPr>
            <p:ph type="body" idx="1"/>
          </p:nvPr>
        </p:nvSpPr>
        <p:spPr>
          <a:xfrm>
            <a:off x="674687" y="3962400"/>
            <a:ext cx="7794626" cy="175260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1600" b="0" i="0" u="none" strike="noStrike" cap="none">
                <a:solidFill>
                  <a:srgbClr val="007FA3"/>
                </a:solidFill>
                <a:latin typeface="Arial"/>
                <a:ea typeface="Arial"/>
                <a:cs typeface="Arial"/>
                <a:sym typeface="Arial"/>
              </a:defRPr>
            </a:lvl1pPr>
            <a:lvl2pPr marL="457200" marR="0" lvl="1" indent="0" algn="l" rtl="0">
              <a:spcBef>
                <a:spcPts val="600"/>
              </a:spcBef>
              <a:buClr>
                <a:srgbClr val="007FA3"/>
              </a:buClr>
              <a:buFont typeface="Arial"/>
              <a:buNone/>
              <a:defRPr sz="1800" b="0" i="0" u="none" strike="noStrike" cap="none">
                <a:solidFill>
                  <a:srgbClr val="888888"/>
                </a:solidFill>
                <a:latin typeface="Arial"/>
                <a:ea typeface="Arial"/>
                <a:cs typeface="Arial"/>
                <a:sym typeface="Arial"/>
              </a:defRPr>
            </a:lvl2pPr>
            <a:lvl3pPr marL="914400" marR="0" lvl="2" indent="0" algn="l" rtl="0">
              <a:spcBef>
                <a:spcPts val="600"/>
              </a:spcBef>
              <a:buClr>
                <a:srgbClr val="007FA3"/>
              </a:buClr>
              <a:buFont typeface="Noto Sans Symbols"/>
              <a:buNone/>
              <a:defRPr sz="1600" b="0" i="0" u="none" strike="noStrike" cap="none">
                <a:solidFill>
                  <a:srgbClr val="888888"/>
                </a:solidFill>
                <a:latin typeface="Arial"/>
                <a:ea typeface="Arial"/>
                <a:cs typeface="Arial"/>
                <a:sym typeface="Arial"/>
              </a:defRPr>
            </a:lvl3pPr>
            <a:lvl4pPr marL="1371600" marR="0" lvl="3" indent="0" algn="l" rtl="0">
              <a:spcBef>
                <a:spcPts val="600"/>
              </a:spcBef>
              <a:buClr>
                <a:srgbClr val="007FA3"/>
              </a:buClr>
              <a:buFont typeface="Arial"/>
              <a:buNone/>
              <a:defRPr sz="1400" b="0" i="0" u="none" strike="noStrike" cap="none">
                <a:solidFill>
                  <a:srgbClr val="888888"/>
                </a:solidFill>
                <a:latin typeface="Arial"/>
                <a:ea typeface="Arial"/>
                <a:cs typeface="Arial"/>
                <a:sym typeface="Arial"/>
              </a:defRPr>
            </a:lvl4pPr>
            <a:lvl5pPr marL="1828800" marR="0" lvl="4" indent="0" algn="l" rtl="0">
              <a:spcBef>
                <a:spcPts val="600"/>
              </a:spcBef>
              <a:buClr>
                <a:srgbClr val="007FA3"/>
              </a:buClr>
              <a:buFont typeface="Arial"/>
              <a:buNone/>
              <a:defRPr sz="1400" b="0" i="0" u="none" strike="noStrike" cap="none">
                <a:solidFill>
                  <a:srgbClr val="888888"/>
                </a:solidFill>
                <a:latin typeface="Arial"/>
                <a:ea typeface="Arial"/>
                <a:cs typeface="Arial"/>
                <a:sym typeface="Arial"/>
              </a:defRPr>
            </a:lvl5pPr>
            <a:lvl6pPr marL="2286000" marR="0" lvl="5"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6pPr>
            <a:lvl7pPr marL="2743200" marR="0" lvl="6"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7pPr>
            <a:lvl8pPr marL="3200400" marR="0" lvl="7"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8pPr>
            <a:lvl9pPr marL="3657600" marR="0" lvl="8"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9pPr>
          </a:lstStyle>
          <a:p>
            <a:endParaRPr/>
          </a:p>
        </p:txBody>
      </p:sp>
      <p:sp>
        <p:nvSpPr>
          <p:cNvPr id="71" name="Shape 71"/>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72" name="Shape 72"/>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73" name="Shape 73"/>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Title Only">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76" name="Shape 76"/>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77" name="Shape 77"/>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78" name="Shape 78"/>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37.xml"/><Relationship Id="rId1" Type="http://schemas.openxmlformats.org/officeDocument/2006/relationships/slideLayout" Target="../slideLayouts/slideLayout36.xml"/><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1" name="Shape 11"/>
          <p:cNvSpPr txBox="1">
            <a:spLocks noGrp="1"/>
          </p:cNvSpPr>
          <p:nvPr>
            <p:ph type="body" idx="1"/>
          </p:nvPr>
        </p:nvSpPr>
        <p:spPr>
          <a:xfrm>
            <a:off x="457200" y="1600200"/>
            <a:ext cx="8229600" cy="4525963"/>
          </a:xfrm>
          <a:prstGeom prst="rect">
            <a:avLst/>
          </a:prstGeom>
          <a:noFill/>
          <a:ln>
            <a:noFill/>
          </a:ln>
        </p:spPr>
        <p:txBody>
          <a:bodyPr lIns="91425" tIns="91425" rIns="91425" bIns="91425" anchor="t" anchorCtr="0"/>
          <a:lstStyle>
            <a:lvl1pPr marL="256032" marR="0" lvl="0" indent="-1544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12" name="Shape 12"/>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13" name="Shape 1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14" name="Shape 1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pic>
        <p:nvPicPr>
          <p:cNvPr id="15" name="Shape 15" descr="Pearson Logo"/>
          <p:cNvPicPr preferRelativeResize="0"/>
          <p:nvPr/>
        </p:nvPicPr>
        <p:blipFill rotWithShape="1">
          <a:blip r:embed="rId37">
            <a:alphaModFix/>
          </a:blip>
          <a:srcRect/>
          <a:stretch/>
        </p:blipFill>
        <p:spPr>
          <a:xfrm>
            <a:off x="443972" y="6429709"/>
            <a:ext cx="917999" cy="279914"/>
          </a:xfrm>
          <a:prstGeom prst="rect">
            <a:avLst/>
          </a:prstGeom>
          <a:noFill/>
          <a:ln>
            <a:noFill/>
          </a:ln>
        </p:spPr>
      </p:pic>
      <p:sp>
        <p:nvSpPr>
          <p:cNvPr id="16" name="Text Placeholder 5"/>
          <p:cNvSpPr txBox="1">
            <a:spLocks/>
          </p:cNvSpPr>
          <p:nvPr userDrawn="1"/>
        </p:nvSpPr>
        <p:spPr>
          <a:xfrm>
            <a:off x="2670048" y="6449931"/>
            <a:ext cx="6089854" cy="231285"/>
          </a:xfrm>
          <a:prstGeom prst="rect">
            <a:avLst/>
          </a:prstGeom>
        </p:spPr>
        <p:txBody>
          <a:bodyPr anchor="ctr"/>
          <a:lstStyle>
            <a:defPPr marR="0" lvl="0" algn="l" rtl="0">
              <a:lnSpc>
                <a:spcPct val="100000"/>
              </a:lnSpc>
              <a:spcBef>
                <a:spcPts val="0"/>
              </a:spcBef>
              <a:spcAft>
                <a:spcPts val="0"/>
              </a:spcAft>
            </a:defPPr>
            <a:lvl1pPr marL="255588" marR="0" lvl="0" indent="-25558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lgn="r"/>
            <a:r>
              <a:rPr lang="en-US" altLang="en-US" sz="1200" dirty="0" smtClean="0">
                <a:solidFill>
                  <a:schemeClr val="tx1"/>
                </a:solidFill>
                <a:latin typeface="Verdana"/>
                <a:ea typeface="Verdana" panose="020B0604030504040204" pitchFamily="34" charset="0"/>
                <a:cs typeface="Verdana" panose="020B0604030504040204" pitchFamily="34" charset="0"/>
              </a:rPr>
              <a:t>Copyright © 2016, 2013, 2010 Pearson Education, Inc. All Rights Reserved</a:t>
            </a:r>
            <a:endParaRPr lang="en-US" altLang="en-US" sz="1200" dirty="0">
              <a:solidFill>
                <a:schemeClr val="tx1"/>
              </a:solidFill>
              <a:latin typeface="Verdana"/>
              <a:ea typeface="Verdana" panose="020B0604030504040204" pitchFamily="34" charset="0"/>
              <a:cs typeface="Verdana" panose="020B0604030504040204" pitchFamily="34" charset="0"/>
            </a:endParaRPr>
          </a:p>
        </p:txBody>
      </p:sp>
    </p:spTree>
  </p:cSld>
  <p:clrMap bg1="lt1" tx1="dk1" bg2="dk2" tx2="lt2" accent1="accent1" accent2="accent2" accent3="accent3" accent4="accent4" accent5="accent5" accent6="accent6" hlink="hlink" folHlink="folHlink"/>
  <p:sldLayoutIdLst>
    <p:sldLayoutId id="2147483665" r:id="rId1"/>
    <p:sldLayoutId id="2147483666" r:id="rId2"/>
    <p:sldLayoutId id="2147483649" r:id="rId3"/>
    <p:sldLayoutId id="2147483668" r:id="rId4"/>
    <p:sldLayoutId id="2147483669" r:id="rId5"/>
    <p:sldLayoutId id="2147483651" r:id="rId6"/>
    <p:sldLayoutId id="2147483654" r:id="rId7"/>
    <p:sldLayoutId id="2147483655" r:id="rId8"/>
    <p:sldLayoutId id="2147483656" r:id="rId9"/>
    <p:sldLayoutId id="2147483667" r:id="rId10"/>
    <p:sldLayoutId id="2147483657"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 id="2147483690" r:id="rId32"/>
    <p:sldLayoutId id="2147483691" r:id="rId33"/>
    <p:sldLayoutId id="2147483692" r:id="rId34"/>
    <p:sldLayoutId id="2147483694" r:id="rId3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L="255588" marR="0" lvl="0" indent="-25558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1" name="Shape 11"/>
          <p:cNvSpPr txBox="1">
            <a:spLocks noGrp="1"/>
          </p:cNvSpPr>
          <p:nvPr>
            <p:ph type="body" idx="1"/>
          </p:nvPr>
        </p:nvSpPr>
        <p:spPr>
          <a:xfrm>
            <a:off x="457200" y="1600200"/>
            <a:ext cx="8229600" cy="4525963"/>
          </a:xfrm>
          <a:prstGeom prst="rect">
            <a:avLst/>
          </a:prstGeom>
          <a:noFill/>
          <a:ln>
            <a:noFill/>
          </a:ln>
        </p:spPr>
        <p:txBody>
          <a:bodyPr lIns="91425" tIns="91425" rIns="91425" bIns="91425" anchor="t" anchorCtr="0"/>
          <a:lstStyle>
            <a:lvl1pPr marL="256032" marR="0" lvl="0" indent="-1544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12" name="Shape 12"/>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13" name="Shape 1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14" name="Shape 1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pic>
        <p:nvPicPr>
          <p:cNvPr id="15" name="Shape 15" descr="Pearson Logo"/>
          <p:cNvPicPr preferRelativeResize="0"/>
          <p:nvPr/>
        </p:nvPicPr>
        <p:blipFill rotWithShape="1">
          <a:blip r:embed="rId4">
            <a:alphaModFix/>
          </a:blip>
          <a:srcRect/>
          <a:stretch/>
        </p:blipFill>
        <p:spPr>
          <a:xfrm>
            <a:off x="443972" y="6429709"/>
            <a:ext cx="917999" cy="279914"/>
          </a:xfrm>
          <a:prstGeom prst="rect">
            <a:avLst/>
          </a:prstGeom>
          <a:noFill/>
          <a:ln>
            <a:noFill/>
          </a:ln>
        </p:spPr>
      </p:pic>
    </p:spTree>
    <p:extLst>
      <p:ext uri="{BB962C8B-B14F-4D97-AF65-F5344CB8AC3E}">
        <p14:creationId xmlns:p14="http://schemas.microsoft.com/office/powerpoint/2010/main" val="200283969"/>
      </p:ext>
    </p:extLst>
  </p:cSld>
  <p:clrMap bg1="lt1" tx1="dk1" bg2="dk2" tx2="lt2" accent1="accent1" accent2="accent2" accent3="accent3" accent4="accent4" accent5="accent5" accent6="accent6" hlink="hlink" folHlink="folHlink"/>
  <p:sldLayoutIdLst>
    <p:sldLayoutId id="2147483664" r:id="rId1"/>
    <p:sldLayoutId id="2147483693" r:id="rId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L="255588" marR="0" lvl="0" indent="-25603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36.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2" Type="http://schemas.openxmlformats.org/officeDocument/2006/relationships/image" Target="../media/image122.jpg"/><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3" Type="http://schemas.openxmlformats.org/officeDocument/2006/relationships/image" Target="../media/image124.jpeg"/><Relationship Id="rId2" Type="http://schemas.openxmlformats.org/officeDocument/2006/relationships/image" Target="../media/image123.jpeg"/><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2" Type="http://schemas.openxmlformats.org/officeDocument/2006/relationships/image" Target="../media/image125.emf"/><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2" Type="http://schemas.openxmlformats.org/officeDocument/2006/relationships/image" Target="../media/image127.jpg"/><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2" Type="http://schemas.openxmlformats.org/officeDocument/2006/relationships/image" Target="../media/image128.jpg"/><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2" Type="http://schemas.openxmlformats.org/officeDocument/2006/relationships/image" Target="../media/image129.jpg"/><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jpg"/><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3" Type="http://schemas.openxmlformats.org/officeDocument/2006/relationships/image" Target="../media/image135.jpeg"/><Relationship Id="rId2" Type="http://schemas.openxmlformats.org/officeDocument/2006/relationships/image" Target="../media/image134.jpg"/><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5.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3.xml"/><Relationship Id="rId1" Type="http://schemas.openxmlformats.org/officeDocument/2006/relationships/vmlDrawing" Target="../drawings/vmlDrawing1.vml"/><Relationship Id="rId4" Type="http://schemas.openxmlformats.org/officeDocument/2006/relationships/image" Target="../media/image136.png"/></Relationships>
</file>

<file path=ppt/slides/_rels/slide126.xml.rels><?xml version="1.0" encoding="UTF-8" standalone="yes"?>
<Relationships xmlns="http://schemas.openxmlformats.org/package/2006/relationships"><Relationship Id="rId2" Type="http://schemas.openxmlformats.org/officeDocument/2006/relationships/image" Target="../media/image137.jpg"/><Relationship Id="rId1" Type="http://schemas.openxmlformats.org/officeDocument/2006/relationships/slideLayout" Target="../slideLayouts/slideLayout3.xml"/></Relationships>
</file>

<file path=ppt/slides/_rels/slide127.xml.rels><?xml version="1.0" encoding="UTF-8" standalone="yes"?>
<Relationships xmlns="http://schemas.openxmlformats.org/package/2006/relationships"><Relationship Id="rId3" Type="http://schemas.openxmlformats.org/officeDocument/2006/relationships/image" Target="../media/image139.jpeg"/><Relationship Id="rId2" Type="http://schemas.openxmlformats.org/officeDocument/2006/relationships/image" Target="../media/image138.jpg"/><Relationship Id="rId1" Type="http://schemas.openxmlformats.org/officeDocument/2006/relationships/slideLayout" Target="../slideLayouts/slideLayout3.xml"/></Relationships>
</file>

<file path=ppt/slides/_rels/slide128.xml.rels><?xml version="1.0" encoding="UTF-8" standalone="yes"?>
<Relationships xmlns="http://schemas.openxmlformats.org/package/2006/relationships"><Relationship Id="rId3" Type="http://schemas.openxmlformats.org/officeDocument/2006/relationships/image" Target="../media/image141.jpeg"/><Relationship Id="rId2" Type="http://schemas.openxmlformats.org/officeDocument/2006/relationships/image" Target="../media/image140.jpg"/><Relationship Id="rId1" Type="http://schemas.openxmlformats.org/officeDocument/2006/relationships/slideLayout" Target="../slideLayouts/slideLayout3.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1.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png"/><Relationship Id="rId1" Type="http://schemas.openxmlformats.org/officeDocument/2006/relationships/slideLayout" Target="../slideLayouts/slideLayout3.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42.jp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6.pn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3.xml"/><Relationship Id="rId6" Type="http://schemas.openxmlformats.org/officeDocument/2006/relationships/image" Target="../media/image25.png"/><Relationship Id="rId5" Type="http://schemas.openxmlformats.org/officeDocument/2006/relationships/image" Target="../media/image48.png"/><Relationship Id="rId4" Type="http://schemas.openxmlformats.org/officeDocument/2006/relationships/image" Target="../media/image47.png"/></Relationships>
</file>

<file path=ppt/slides/_rels/slide4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3.xml"/><Relationship Id="rId5" Type="http://schemas.openxmlformats.org/officeDocument/2006/relationships/image" Target="../media/image52.png"/><Relationship Id="rId4" Type="http://schemas.openxmlformats.org/officeDocument/2006/relationships/image" Target="../media/image51.png"/></Relationships>
</file>

<file path=ppt/slides/_rels/slide43.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image" Target="../media/image53.jpe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56.jp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57.jp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58.jp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image" Target="../media/image59.jp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image" Target="../media/image61.jpg"/><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image" Target="../media/image62.jp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image" Target="../media/image63.jpg"/><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image" Target="../media/image64.jpg"/><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image" Target="../media/image65.jpg"/><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image" Target="../media/image66.jp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0.xml"/></Relationships>
</file>

<file path=ppt/slides/_rels/slide60.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image" Target="../media/image67.jpg"/><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jpg"/><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image" Target="../media/image71.jpg"/><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jpg"/><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jpg"/><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image" Target="../media/image76.jpg"/><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image" Target="../media/image83.jpg"/><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4.xml"/><Relationship Id="rId6" Type="http://schemas.openxmlformats.org/officeDocument/2006/relationships/image" Target="../media/image89.png"/><Relationship Id="rId5" Type="http://schemas.openxmlformats.org/officeDocument/2006/relationships/image" Target="../media/image25.png"/><Relationship Id="rId4" Type="http://schemas.openxmlformats.org/officeDocument/2006/relationships/image" Target="../media/image48.png"/></Relationships>
</file>

<file path=ppt/slides/_rels/slide76.xml.rels><?xml version="1.0" encoding="UTF-8" standalone="yes"?>
<Relationships xmlns="http://schemas.openxmlformats.org/package/2006/relationships"><Relationship Id="rId3" Type="http://schemas.openxmlformats.org/officeDocument/2006/relationships/image" Target="../media/image91.jpg"/><Relationship Id="rId2" Type="http://schemas.openxmlformats.org/officeDocument/2006/relationships/image" Target="../media/image90.png"/><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jpg"/><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jp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10.xml"/></Relationships>
</file>

<file path=ppt/slides/_rels/slide80.xml.rels><?xml version="1.0" encoding="UTF-8" standalone="yes"?>
<Relationships xmlns="http://schemas.openxmlformats.org/package/2006/relationships"><Relationship Id="rId2" Type="http://schemas.openxmlformats.org/officeDocument/2006/relationships/image" Target="../media/image96.jpg"/><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image" Target="../media/image97.jpg"/><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2" Type="http://schemas.openxmlformats.org/officeDocument/2006/relationships/image" Target="../media/image99.jpg"/><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2" Type="http://schemas.openxmlformats.org/officeDocument/2006/relationships/image" Target="../media/image100.jpg"/><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jpg"/><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2" Type="http://schemas.openxmlformats.org/officeDocument/2006/relationships/image" Target="../media/image107.jp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2" Type="http://schemas.openxmlformats.org/officeDocument/2006/relationships/image" Target="../media/image108.jpg"/><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3" Type="http://schemas.openxmlformats.org/officeDocument/2006/relationships/image" Target="../media/image110.jpeg"/><Relationship Id="rId2" Type="http://schemas.openxmlformats.org/officeDocument/2006/relationships/image" Target="../media/image109.jpg"/><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2" Type="http://schemas.openxmlformats.org/officeDocument/2006/relationships/image" Target="../media/image111.jpg"/><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3" Type="http://schemas.openxmlformats.org/officeDocument/2006/relationships/image" Target="../media/image115.jpeg"/><Relationship Id="rId2" Type="http://schemas.openxmlformats.org/officeDocument/2006/relationships/image" Target="../media/image114.jpg"/><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2" Type="http://schemas.openxmlformats.org/officeDocument/2006/relationships/image" Target="../media/image118.emf"/><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6169"/>
            <a:ext cx="8302702" cy="1098000"/>
          </a:xfrm>
        </p:spPr>
        <p:txBody>
          <a:bodyPr anchor="b"/>
          <a:lstStyle/>
          <a:p>
            <a:r>
              <a:rPr lang="en-US" sz="3200" dirty="0"/>
              <a:t>Introduction to Computing </a:t>
            </a:r>
            <a:r>
              <a:rPr lang="en-US" sz="3200" dirty="0" smtClean="0"/>
              <a:t>and Programming </a:t>
            </a:r>
            <a:r>
              <a:rPr lang="en-US" sz="3200" dirty="0"/>
              <a:t>in </a:t>
            </a:r>
            <a:r>
              <a:rPr lang="en-US" sz="3200" dirty="0" smtClean="0"/>
              <a:t>Python™: </a:t>
            </a:r>
            <a:r>
              <a:rPr lang="en-US" sz="3200" dirty="0"/>
              <a:t>A </a:t>
            </a:r>
            <a:r>
              <a:rPr lang="en-US" sz="3200" dirty="0" smtClean="0"/>
              <a:t>Multimedia Approach</a:t>
            </a:r>
            <a:endParaRPr lang="en-US" sz="3200" dirty="0"/>
          </a:p>
        </p:txBody>
      </p:sp>
      <p:sp>
        <p:nvSpPr>
          <p:cNvPr id="3" name="Text Placeholder 2"/>
          <p:cNvSpPr>
            <a:spLocks noGrp="1"/>
          </p:cNvSpPr>
          <p:nvPr>
            <p:ph type="body" idx="1"/>
          </p:nvPr>
        </p:nvSpPr>
        <p:spPr>
          <a:xfrm>
            <a:off x="457200" y="1380077"/>
            <a:ext cx="8302702" cy="374286"/>
          </a:xfrm>
        </p:spPr>
        <p:txBody>
          <a:bodyPr/>
          <a:lstStyle/>
          <a:p>
            <a:r>
              <a:rPr lang="en-US" dirty="0" smtClean="0">
                <a:solidFill>
                  <a:schemeClr val="tx2"/>
                </a:solidFill>
                <a:latin typeface="+mn-lt"/>
              </a:rPr>
              <a:t>Fourth Edition</a:t>
            </a:r>
            <a:endParaRPr lang="en-US" dirty="0">
              <a:solidFill>
                <a:schemeClr val="tx2"/>
              </a:solidFill>
              <a:latin typeface="+mn-lt"/>
            </a:endParaRPr>
          </a:p>
        </p:txBody>
      </p:sp>
      <p:sp>
        <p:nvSpPr>
          <p:cNvPr id="4" name="Text Placeholder 3"/>
          <p:cNvSpPr>
            <a:spLocks noGrp="1"/>
          </p:cNvSpPr>
          <p:nvPr>
            <p:ph type="body" idx="2"/>
          </p:nvPr>
        </p:nvSpPr>
        <p:spPr>
          <a:xfrm>
            <a:off x="4876800" y="2285999"/>
            <a:ext cx="3657600" cy="739083"/>
          </a:xfrm>
        </p:spPr>
        <p:txBody>
          <a:bodyPr/>
          <a:lstStyle/>
          <a:p>
            <a:pPr lvl="0" algn="ctr"/>
            <a:r>
              <a:rPr lang="en-US" b="1" dirty="0" smtClean="0">
                <a:latin typeface="+mn-lt"/>
              </a:rPr>
              <a:t>Chapter 6</a:t>
            </a:r>
            <a:endParaRPr lang="en-US" b="1" dirty="0">
              <a:latin typeface="+mn-lt"/>
            </a:endParaRPr>
          </a:p>
        </p:txBody>
      </p:sp>
      <p:sp>
        <p:nvSpPr>
          <p:cNvPr id="5" name="Text Placeholder 4"/>
          <p:cNvSpPr>
            <a:spLocks noGrp="1"/>
          </p:cNvSpPr>
          <p:nvPr>
            <p:ph type="body" idx="3"/>
          </p:nvPr>
        </p:nvSpPr>
        <p:spPr>
          <a:xfrm>
            <a:off x="4876800" y="3143957"/>
            <a:ext cx="3657600" cy="1210329"/>
          </a:xfrm>
        </p:spPr>
        <p:txBody>
          <a:bodyPr/>
          <a:lstStyle/>
          <a:p>
            <a:pPr algn="ctr"/>
            <a:r>
              <a:rPr lang="en-US" altLang="en-US" dirty="0">
                <a:latin typeface="+mn-lt"/>
              </a:rPr>
              <a:t>Modifying Pixels by Position</a:t>
            </a:r>
          </a:p>
        </p:txBody>
      </p:sp>
      <p:pic>
        <p:nvPicPr>
          <p:cNvPr id="7" name="Picture 6" descr="Front Cover: Introduction to Computing and Programming in Python™: A Multimedia Approach Fourth Edition by Guzdial and Ericso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3524" y="1927940"/>
            <a:ext cx="3510521" cy="4395490"/>
          </a:xfrm>
          <a:prstGeom prst="rect">
            <a:avLst/>
          </a:prstGeom>
          <a:ln w="9525">
            <a:solidFill>
              <a:schemeClr val="tx1"/>
            </a:solidFill>
          </a:ln>
        </p:spPr>
      </p:pic>
      <p:sp>
        <p:nvSpPr>
          <p:cNvPr id="6" name="Text Placeholder 5"/>
          <p:cNvSpPr>
            <a:spLocks noGrp="1"/>
          </p:cNvSpPr>
          <p:nvPr>
            <p:ph type="body" idx="13"/>
          </p:nvPr>
        </p:nvSpPr>
        <p:spPr>
          <a:xfrm>
            <a:off x="2670048" y="6449931"/>
            <a:ext cx="6089854" cy="231285"/>
          </a:xfrm>
        </p:spPr>
        <p:txBody>
          <a:bodyPr anchor="ctr"/>
          <a:lstStyle/>
          <a:p>
            <a:pPr algn="r"/>
            <a:r>
              <a:rPr lang="en-US" altLang="en-US" sz="1200" dirty="0">
                <a:solidFill>
                  <a:schemeClr val="tx1"/>
                </a:solidFill>
                <a:latin typeface="Verdana"/>
                <a:ea typeface="Verdana" panose="020B0604030504040204" pitchFamily="34" charset="0"/>
                <a:cs typeface="Verdana" panose="020B0604030504040204" pitchFamily="34" charset="0"/>
              </a:rPr>
              <a:t>Copyright © </a:t>
            </a:r>
            <a:r>
              <a:rPr lang="en-US" altLang="en-US" sz="1200" dirty="0" smtClean="0">
                <a:solidFill>
                  <a:schemeClr val="tx1"/>
                </a:solidFill>
                <a:latin typeface="Verdana"/>
                <a:ea typeface="Verdana" panose="020B0604030504040204" pitchFamily="34" charset="0"/>
                <a:cs typeface="Verdana" panose="020B0604030504040204" pitchFamily="34" charset="0"/>
              </a:rPr>
              <a:t>2016, 2013, 2010 </a:t>
            </a:r>
            <a:r>
              <a:rPr lang="en-US" altLang="en-US" sz="1200" dirty="0">
                <a:solidFill>
                  <a:schemeClr val="tx1"/>
                </a:solidFill>
                <a:latin typeface="Verdana"/>
                <a:ea typeface="Verdana" panose="020B0604030504040204" pitchFamily="34" charset="0"/>
                <a:cs typeface="Verdana" panose="020B0604030504040204" pitchFamily="34" charset="0"/>
              </a:rPr>
              <a:t>Pearson Education, Inc. All Rights </a:t>
            </a:r>
            <a:r>
              <a:rPr lang="en-US" altLang="en-US" sz="1200" dirty="0" smtClean="0">
                <a:solidFill>
                  <a:schemeClr val="tx1"/>
                </a:solidFill>
                <a:latin typeface="Verdana"/>
                <a:ea typeface="Verdana" panose="020B0604030504040204" pitchFamily="34" charset="0"/>
                <a:cs typeface="Verdana" panose="020B0604030504040204" pitchFamily="34" charset="0"/>
              </a:rPr>
              <a:t>Reserved</a:t>
            </a:r>
            <a:endParaRPr lang="en-US" altLang="en-US" sz="1200" dirty="0">
              <a:solidFill>
                <a:schemeClr val="tx1"/>
              </a:solidFill>
              <a:latin typeface="Verdana"/>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414041591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1574"/>
            <a:ext cx="8229600" cy="1231076"/>
          </a:xfrm>
        </p:spPr>
        <p:txBody>
          <a:bodyPr tIns="91425">
            <a:spAutoFit/>
          </a:bodyPr>
          <a:lstStyle/>
          <a:p>
            <a:pPr lvl="0" fontAlgn="base">
              <a:spcBef>
                <a:spcPct val="0"/>
              </a:spcBef>
              <a:spcAft>
                <a:spcPct val="0"/>
              </a:spcAft>
              <a:buClrTx/>
            </a:pPr>
            <a:r>
              <a:rPr lang="en-US" altLang="en-US" kern="1200" dirty="0" smtClean="0">
                <a:latin typeface="Times New Roman" panose="02020603050405020304" pitchFamily="18" charset="0"/>
                <a:ea typeface="ＭＳ Ｐゴシック" charset="-128"/>
              </a:rPr>
              <a:t>We Can Use Range to Generate Index Numbers</a:t>
            </a:r>
            <a:endParaRPr lang="en-US" altLang="en-US" kern="1200" dirty="0">
              <a:latin typeface="Times New Roman" panose="02020603050405020304" pitchFamily="18" charset="0"/>
              <a:ea typeface="ＭＳ Ｐゴシック" charset="-128"/>
            </a:endParaRPr>
          </a:p>
        </p:txBody>
      </p:sp>
      <p:sp>
        <p:nvSpPr>
          <p:cNvPr id="3" name="Text Placeholder 2"/>
          <p:cNvSpPr>
            <a:spLocks noGrp="1"/>
          </p:cNvSpPr>
          <p:nvPr>
            <p:ph type="body" idx="1"/>
          </p:nvPr>
        </p:nvSpPr>
        <p:spPr>
          <a:xfrm>
            <a:off x="457200" y="1600200"/>
            <a:ext cx="8229600" cy="3116207"/>
          </a:xfrm>
        </p:spPr>
        <p:txBody>
          <a:bodyPr wrap="square" lIns="91425" tIns="91425" rIns="91425" bIns="91425">
            <a:spAutoFit/>
          </a:bodyPr>
          <a:lstStyle/>
          <a:p>
            <a:pPr marL="255651" lvl="0" indent="-255651" fontAlgn="base">
              <a:spcAft>
                <a:spcPct val="0"/>
              </a:spcAft>
              <a:buFont typeface="Arial" panose="020B0604020202020204" pitchFamily="34" charset="0"/>
              <a:buChar char="•"/>
              <a:tabLst/>
            </a:pPr>
            <a:r>
              <a:rPr lang="en-US" altLang="en-US" sz="2400" kern="1200" dirty="0" smtClean="0">
                <a:solidFill>
                  <a:srgbClr val="000000"/>
                </a:solidFill>
                <a:latin typeface="Arial (Body)"/>
                <a:ea typeface="ＭＳ Ｐゴシック" charset="-128"/>
              </a:rPr>
              <a:t>We</a:t>
            </a:r>
            <a:r>
              <a:rPr lang="fr-FR" altLang="ja-JP" sz="2400" kern="1200" dirty="0" smtClean="0">
                <a:solidFill>
                  <a:srgbClr val="000000"/>
                </a:solidFill>
                <a:latin typeface="Arial (Body)"/>
                <a:ea typeface="ＭＳ Ｐゴシック" charset="-128"/>
              </a:rPr>
              <a:t>’</a:t>
            </a:r>
            <a:r>
              <a:rPr lang="en-US" altLang="ja-JP" sz="2400" kern="1200" dirty="0" smtClean="0">
                <a:solidFill>
                  <a:srgbClr val="000000"/>
                </a:solidFill>
                <a:latin typeface="Arial (Body)"/>
                <a:ea typeface="ＭＳ Ｐゴシック" charset="-128"/>
              </a:rPr>
              <a:t>ll </a:t>
            </a:r>
            <a:r>
              <a:rPr lang="en-US" altLang="ja-JP" sz="2400" kern="1200" dirty="0">
                <a:solidFill>
                  <a:srgbClr val="000000"/>
                </a:solidFill>
                <a:latin typeface="Arial (Body)"/>
                <a:ea typeface="ＭＳ Ｐゴシック" charset="-128"/>
              </a:rPr>
              <a:t>do this by working the range from 0 to the height-1, and 0 to the width-1.</a:t>
            </a:r>
          </a:p>
          <a:p>
            <a:pPr marL="741553" lvl="1" indent="-284353" fontAlgn="base">
              <a:spcAft>
                <a:spcPct val="0"/>
              </a:spcAft>
              <a:buFont typeface="Arial" panose="020B0604020202020204" pitchFamily="34" charset="0"/>
              <a:buChar char="–"/>
            </a:pPr>
            <a:r>
              <a:rPr lang="en-US" altLang="en-US" sz="2400" kern="1200" dirty="0">
                <a:solidFill>
                  <a:srgbClr val="000000"/>
                </a:solidFill>
                <a:latin typeface="Arial (Body)"/>
                <a:ea typeface="ＭＳ Ｐゴシック" charset="-128"/>
                <a:cs typeface="+mn-cs"/>
              </a:rPr>
              <a:t>Using the range function will make it easy to start from 0 and stop before the end value.</a:t>
            </a:r>
          </a:p>
          <a:p>
            <a:pPr marL="255651" lvl="0" indent="-255651" fontAlgn="base">
              <a:spcAft>
                <a:spcPct val="0"/>
              </a:spcAft>
              <a:buFont typeface="Arial" panose="020B0604020202020204" pitchFamily="34" charset="0"/>
              <a:buChar char="•"/>
              <a:tabLst/>
            </a:pPr>
            <a:r>
              <a:rPr lang="en-US" altLang="en-US" sz="2400" kern="1200" dirty="0">
                <a:solidFill>
                  <a:srgbClr val="000000"/>
                </a:solidFill>
                <a:latin typeface="Arial (Body)"/>
                <a:ea typeface="ＭＳ Ｐゴシック" charset="-128"/>
              </a:rPr>
              <a:t>But </a:t>
            </a:r>
            <a:r>
              <a:rPr lang="en-US" altLang="en-US" sz="2400" kern="1200" dirty="0" smtClean="0">
                <a:solidFill>
                  <a:srgbClr val="000000"/>
                </a:solidFill>
                <a:latin typeface="Arial (Body)"/>
                <a:ea typeface="ＭＳ Ｐゴシック" charset="-128"/>
              </a:rPr>
              <a:t>we</a:t>
            </a:r>
            <a:r>
              <a:rPr lang="fr-FR" altLang="ja-JP" sz="2400" kern="1200" dirty="0" smtClean="0">
                <a:solidFill>
                  <a:srgbClr val="000000"/>
                </a:solidFill>
                <a:latin typeface="Arial (Body)"/>
                <a:ea typeface="ＭＳ Ｐゴシック" charset="-128"/>
              </a:rPr>
              <a:t>’</a:t>
            </a:r>
            <a:r>
              <a:rPr lang="en-US" altLang="ja-JP" sz="2400" kern="1200" dirty="0" smtClean="0">
                <a:solidFill>
                  <a:srgbClr val="000000"/>
                </a:solidFill>
                <a:latin typeface="Arial (Body)"/>
                <a:ea typeface="ＭＳ Ｐゴシック" charset="-128"/>
              </a:rPr>
              <a:t>ll </a:t>
            </a:r>
            <a:r>
              <a:rPr lang="en-US" altLang="ja-JP" sz="2400" kern="1200" dirty="0">
                <a:solidFill>
                  <a:srgbClr val="000000"/>
                </a:solidFill>
                <a:latin typeface="Arial (Body)"/>
                <a:ea typeface="ＭＳ Ｐゴシック" charset="-128"/>
              </a:rPr>
              <a:t>need more than one loop.</a:t>
            </a:r>
          </a:p>
          <a:p>
            <a:pPr marL="741553" lvl="1" indent="-284353" fontAlgn="base">
              <a:spcAft>
                <a:spcPct val="0"/>
              </a:spcAft>
              <a:buFont typeface="Arial" panose="020B0604020202020204" pitchFamily="34" charset="0"/>
              <a:buChar char="–"/>
            </a:pPr>
            <a:r>
              <a:rPr lang="en-US" altLang="en-US" sz="2400" kern="1200" dirty="0">
                <a:solidFill>
                  <a:srgbClr val="000000"/>
                </a:solidFill>
                <a:latin typeface="Arial (Body)"/>
                <a:ea typeface="ＭＳ Ｐゴシック" charset="-128"/>
                <a:cs typeface="+mn-cs"/>
              </a:rPr>
              <a:t>Each for loop can only change one variable,</a:t>
            </a:r>
            <a:br>
              <a:rPr lang="en-US" altLang="en-US" sz="2400" kern="1200" dirty="0">
                <a:solidFill>
                  <a:srgbClr val="000000"/>
                </a:solidFill>
                <a:latin typeface="Arial (Body)"/>
                <a:ea typeface="ＭＳ Ｐゴシック" charset="-128"/>
                <a:cs typeface="+mn-cs"/>
              </a:rPr>
            </a:br>
            <a:r>
              <a:rPr lang="en-US" altLang="en-US" sz="2400" kern="1200" dirty="0">
                <a:solidFill>
                  <a:srgbClr val="000000"/>
                </a:solidFill>
                <a:latin typeface="Arial (Body)"/>
                <a:ea typeface="ＭＳ Ｐゴシック" charset="-128"/>
                <a:cs typeface="+mn-cs"/>
              </a:rPr>
              <a:t>and we need two for indexing a matrix</a:t>
            </a:r>
          </a:p>
        </p:txBody>
      </p:sp>
    </p:spTree>
    <p:extLst>
      <p:ext uri="{BB962C8B-B14F-4D97-AF65-F5344CB8AC3E}">
        <p14:creationId xmlns:p14="http://schemas.microsoft.com/office/powerpoint/2010/main" val="1836060844"/>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fontAlgn="base">
              <a:spcBef>
                <a:spcPct val="0"/>
              </a:spcBef>
              <a:spcAft>
                <a:spcPct val="0"/>
              </a:spcAft>
              <a:buClrTx/>
            </a:pPr>
            <a:r>
              <a:rPr lang="en-US" altLang="en-US" kern="1200" dirty="0" smtClean="0">
                <a:latin typeface="Times New Roman" panose="02020603050405020304" pitchFamily="18" charset="0"/>
                <a:ea typeface="ＭＳ Ｐゴシック" charset="-128"/>
              </a:rPr>
              <a:t>Scaling up: How It Works 4</a:t>
            </a:r>
            <a:endParaRPr lang="en-US" altLang="en-US" kern="1200" dirty="0">
              <a:latin typeface="Times New Roman" panose="02020603050405020304" pitchFamily="18" charset="0"/>
              <a:ea typeface="ＭＳ Ｐゴシック" charset="-128"/>
            </a:endParaRPr>
          </a:p>
        </p:txBody>
      </p:sp>
      <p:sp>
        <p:nvSpPr>
          <p:cNvPr id="3" name="Text Placeholder 2"/>
          <p:cNvSpPr>
            <a:spLocks noGrp="1"/>
          </p:cNvSpPr>
          <p:nvPr>
            <p:ph type="body" idx="1"/>
          </p:nvPr>
        </p:nvSpPr>
        <p:spPr>
          <a:xfrm>
            <a:off x="457199" y="1600200"/>
            <a:ext cx="8362335" cy="553968"/>
          </a:xfrm>
        </p:spPr>
        <p:txBody>
          <a:bodyPr wrap="square" lIns="91425" tIns="91425" rIns="91425" bIns="91425">
            <a:spAutoFit/>
          </a:bodyPr>
          <a:lstStyle/>
          <a:p>
            <a:pPr marL="255651" lvl="0" indent="-255651" fontAlgn="base">
              <a:spcAft>
                <a:spcPct val="0"/>
              </a:spcAft>
              <a:buFont typeface="Arial" panose="020B0604020202020204" pitchFamily="34" charset="0"/>
              <a:buChar char="•"/>
            </a:pPr>
            <a:r>
              <a:rPr lang="en-US" altLang="en-US" sz="2400" kern="1200" dirty="0">
                <a:solidFill>
                  <a:srgbClr val="000000"/>
                </a:solidFill>
                <a:latin typeface="Arial (Body)"/>
                <a:ea typeface="ＭＳ Ｐゴシック" charset="-128"/>
              </a:rPr>
              <a:t>And twice…</a:t>
            </a:r>
          </a:p>
        </p:txBody>
      </p:sp>
      <p:pic>
        <p:nvPicPr>
          <p:cNvPr id="6" name="Picture 5" descr="Grid box 1, source, has 4 columns and 4 rows. In the first row, second and third column grids are shaded. In rows 2, 3 and 4, first and fourth column grids are shaded. A note below reads, source X equals 0; source Y equals 1 period 5; so actual x equals 0; actual Y equals 1. Grid box 2, Canvas, has 8 columns and 6 rows. In the second row, the fourth column grid is outlined. In the third row, the fourth column grid is outlined. In the fourth row, the fourth column grid is shaded. In the fifth row, the fourth column is shaded and marked with an arrow. A note beside reads, target X equals 3, target Y equals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2041380" y="2441718"/>
            <a:ext cx="5193972" cy="3288572"/>
          </a:xfrm>
          <a:prstGeom prst="rect">
            <a:avLst/>
          </a:prstGeom>
          <a:noFill/>
          <a:ln>
            <a:noFill/>
          </a:ln>
        </p:spPr>
      </p:pic>
    </p:spTree>
    <p:extLst>
      <p:ext uri="{BB962C8B-B14F-4D97-AF65-F5344CB8AC3E}">
        <p14:creationId xmlns:p14="http://schemas.microsoft.com/office/powerpoint/2010/main" val="1518319501"/>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fontAlgn="base">
              <a:spcBef>
                <a:spcPct val="0"/>
              </a:spcBef>
              <a:spcAft>
                <a:spcPct val="0"/>
              </a:spcAft>
              <a:buClrTx/>
            </a:pPr>
            <a:r>
              <a:rPr lang="en-US" altLang="en-US" kern="1200" dirty="0" smtClean="0">
                <a:latin typeface="Times New Roman" panose="02020603050405020304" pitchFamily="18" charset="0"/>
                <a:ea typeface="ＭＳ Ｐゴシック" charset="-128"/>
              </a:rPr>
              <a:t>Scaling up: How It Ends up</a:t>
            </a:r>
            <a:endParaRPr lang="en-US" altLang="en-US" kern="1200" dirty="0">
              <a:latin typeface="Times New Roman" panose="02020603050405020304" pitchFamily="18" charset="0"/>
              <a:ea typeface="ＭＳ Ｐゴシック" charset="-128"/>
            </a:endParaRPr>
          </a:p>
        </p:txBody>
      </p:sp>
      <p:sp>
        <p:nvSpPr>
          <p:cNvPr id="3" name="Text Placeholder 2"/>
          <p:cNvSpPr>
            <a:spLocks noGrp="1"/>
          </p:cNvSpPr>
          <p:nvPr>
            <p:ph type="body" idx="1"/>
          </p:nvPr>
        </p:nvSpPr>
        <p:spPr>
          <a:xfrm>
            <a:off x="457200" y="1600200"/>
            <a:ext cx="4038600" cy="3854871"/>
          </a:xfrm>
        </p:spPr>
        <p:txBody>
          <a:bodyPr wrap="square" lIns="91425" tIns="91425" rIns="91425" bIns="91425">
            <a:spAutoFit/>
          </a:bodyPr>
          <a:lstStyle/>
          <a:p>
            <a:pPr marL="255651" lvl="0" indent="-255651" fontAlgn="base">
              <a:spcAft>
                <a:spcPct val="0"/>
              </a:spcAft>
              <a:buFont typeface="Arial" panose="020B0604020202020204" pitchFamily="34" charset="0"/>
              <a:buChar char="•"/>
            </a:pPr>
            <a:r>
              <a:rPr lang="en-US" altLang="en-US" sz="2400" kern="1200" dirty="0">
                <a:solidFill>
                  <a:srgbClr val="000000"/>
                </a:solidFill>
                <a:latin typeface="Arial (Body)"/>
                <a:ea typeface="ＭＳ Ｐゴシック" charset="-128"/>
              </a:rPr>
              <a:t>We end up in the same place in the source, but twice as much in the target.</a:t>
            </a:r>
          </a:p>
          <a:p>
            <a:pPr marL="255651" lvl="0" indent="-255651" fontAlgn="base">
              <a:spcAft>
                <a:spcPct val="0"/>
              </a:spcAft>
              <a:buFont typeface="Arial" panose="020B0604020202020204" pitchFamily="34" charset="0"/>
              <a:buChar char="•"/>
            </a:pPr>
            <a:r>
              <a:rPr lang="en-US" altLang="en-US" sz="2400" kern="1200" dirty="0">
                <a:solidFill>
                  <a:srgbClr val="000000"/>
                </a:solidFill>
                <a:latin typeface="Arial (Body)"/>
                <a:ea typeface="ＭＳ Ｐゴシック" charset="-128"/>
              </a:rPr>
              <a:t>Notice the degradation:</a:t>
            </a:r>
          </a:p>
          <a:p>
            <a:pPr marL="741553" lvl="1" indent="-284353" fontAlgn="base">
              <a:spcAft>
                <a:spcPct val="0"/>
              </a:spcAft>
              <a:buFont typeface="Arial" panose="020B0604020202020204" pitchFamily="34" charset="0"/>
              <a:buChar char="–"/>
            </a:pPr>
            <a:r>
              <a:rPr lang="en-US" altLang="en-US" sz="2400" kern="1200" dirty="0">
                <a:solidFill>
                  <a:srgbClr val="000000"/>
                </a:solidFill>
                <a:latin typeface="Arial (Body)"/>
                <a:ea typeface="ＭＳ Ｐゴシック" charset="-128"/>
                <a:cs typeface="+mn-cs"/>
              </a:rPr>
              <a:t>Gaps that </a:t>
            </a:r>
            <a:r>
              <a:rPr lang="en-US" altLang="en-US" sz="2400" kern="1200" dirty="0" smtClean="0">
                <a:solidFill>
                  <a:srgbClr val="000000"/>
                </a:solidFill>
                <a:latin typeface="Arial (Body)"/>
                <a:ea typeface="ＭＳ Ｐゴシック" charset="-128"/>
                <a:cs typeface="+mn-cs"/>
              </a:rPr>
              <a:t>weren</a:t>
            </a:r>
            <a:r>
              <a:rPr lang="fr-FR" altLang="ja-JP" sz="2400" kern="1200" dirty="0" smtClean="0">
                <a:solidFill>
                  <a:srgbClr val="000000"/>
                </a:solidFill>
                <a:latin typeface="Arial (Body)"/>
                <a:ea typeface="ＭＳ Ｐゴシック" charset="-128"/>
                <a:cs typeface="+mn-cs"/>
              </a:rPr>
              <a:t>’</a:t>
            </a:r>
            <a:r>
              <a:rPr lang="en-US" altLang="ja-JP" sz="2400" kern="1200" dirty="0" smtClean="0">
                <a:solidFill>
                  <a:srgbClr val="000000"/>
                </a:solidFill>
                <a:latin typeface="Arial (Body)"/>
                <a:ea typeface="ＭＳ Ｐゴシック" charset="-128"/>
                <a:cs typeface="+mn-cs"/>
              </a:rPr>
              <a:t>t </a:t>
            </a:r>
            <a:r>
              <a:rPr lang="en-US" altLang="ja-JP" sz="2400" kern="1200" dirty="0">
                <a:solidFill>
                  <a:srgbClr val="000000"/>
                </a:solidFill>
                <a:latin typeface="Arial (Body)"/>
                <a:ea typeface="ＭＳ Ｐゴシック" charset="-128"/>
                <a:cs typeface="+mn-cs"/>
              </a:rPr>
              <a:t>there previously</a:t>
            </a:r>
          </a:p>
          <a:p>
            <a:pPr marL="741553" lvl="1" indent="-284353" fontAlgn="base">
              <a:spcAft>
                <a:spcPct val="0"/>
              </a:spcAft>
              <a:buFont typeface="Arial" panose="020B0604020202020204" pitchFamily="34" charset="0"/>
              <a:buChar char="–"/>
            </a:pPr>
            <a:r>
              <a:rPr lang="en-US" altLang="en-US" sz="2400" kern="1200" dirty="0">
                <a:solidFill>
                  <a:srgbClr val="000000"/>
                </a:solidFill>
                <a:latin typeface="Arial (Body)"/>
                <a:ea typeface="ＭＳ Ｐゴシック" charset="-128"/>
                <a:cs typeface="+mn-cs"/>
              </a:rPr>
              <a:t>Curves would get </a:t>
            </a:r>
            <a:r>
              <a:rPr lang="en-US" altLang="ja-JP" sz="2400" kern="1200" dirty="0" smtClean="0">
                <a:solidFill>
                  <a:srgbClr val="000000"/>
                </a:solidFill>
                <a:latin typeface="Arial (Body)"/>
                <a:ea typeface="ＭＳ Ｐゴシック" charset="-128"/>
                <a:cs typeface="+mn-cs"/>
              </a:rPr>
              <a:t>“choppy”: </a:t>
            </a:r>
            <a:r>
              <a:rPr lang="en-US" altLang="ja-JP" sz="2400" kern="1200" dirty="0">
                <a:solidFill>
                  <a:srgbClr val="000000"/>
                </a:solidFill>
                <a:latin typeface="Arial (Body)"/>
                <a:ea typeface="ＭＳ Ｐゴシック" charset="-128"/>
                <a:cs typeface="+mn-cs"/>
              </a:rPr>
              <a:t>Pixelated</a:t>
            </a:r>
            <a:endParaRPr lang="en-US" altLang="en-US" sz="2400" kern="1200" dirty="0">
              <a:solidFill>
                <a:srgbClr val="000000"/>
              </a:solidFill>
              <a:latin typeface="Arial (Body)"/>
              <a:ea typeface="ＭＳ Ｐゴシック" charset="-128"/>
              <a:cs typeface="+mn-cs"/>
            </a:endParaRPr>
          </a:p>
        </p:txBody>
      </p:sp>
      <p:pic>
        <p:nvPicPr>
          <p:cNvPr id="5" name="Picture 5" descr="Grid box 1, source, has 4 columns and 4 rows. In the first row, second and third column grids are shaded. In rows 2, 3 and 4, first and fourth column grids are shaded. The fourth row is marked with an arrow. Grid box 2, Canvas, has 11 columns and 9 rows. In the second and third row, columns 6 to 9 have been shaded. In rows 4 to 9, columns 4,5,10 and 11 have been shaded. The ninth row is marked with an arrow."/>
          <p:cNvPicPr>
            <a:picLocks noChangeAspect="1" noChangeArrowheads="1"/>
          </p:cNvPicPr>
          <p:nvPr/>
        </p:nvPicPr>
        <p:blipFill rotWithShape="1">
          <a:blip r:embed="rId2">
            <a:extLst>
              <a:ext uri="{28A0092B-C50C-407E-A947-70E740481C1C}">
                <a14:useLocalDpi xmlns:a14="http://schemas.microsoft.com/office/drawing/2010/main" val="0"/>
              </a:ext>
            </a:extLst>
          </a:blip>
          <a:srcRect l="4137" r="8813"/>
          <a:stretch/>
        </p:blipFill>
        <p:spPr>
          <a:xfrm>
            <a:off x="4822722" y="2406795"/>
            <a:ext cx="3465871" cy="1704975"/>
          </a:xfrm>
          <a:prstGeom prst="rect">
            <a:avLst/>
          </a:prstGeom>
          <a:noFill/>
          <a:ln>
            <a:noFill/>
          </a:ln>
        </p:spPr>
      </p:pic>
    </p:spTree>
    <p:extLst>
      <p:ext uri="{BB962C8B-B14F-4D97-AF65-F5344CB8AC3E}">
        <p14:creationId xmlns:p14="http://schemas.microsoft.com/office/powerpoint/2010/main" val="2021744103"/>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fontAlgn="base">
              <a:spcBef>
                <a:spcPct val="0"/>
              </a:spcBef>
              <a:spcAft>
                <a:spcPct val="0"/>
              </a:spcAft>
              <a:buClrTx/>
            </a:pPr>
            <a:r>
              <a:rPr lang="en-US" altLang="en-US" kern="1200" dirty="0" smtClean="0">
                <a:latin typeface="Times New Roman" panose="02020603050405020304" pitchFamily="18" charset="0"/>
                <a:ea typeface="ＭＳ Ｐゴシック" charset="-128"/>
              </a:rPr>
              <a:t>What to Do?</a:t>
            </a:r>
            <a:endParaRPr lang="en-US" altLang="en-US" kern="1200" dirty="0">
              <a:latin typeface="Times New Roman" panose="02020603050405020304" pitchFamily="18" charset="0"/>
              <a:ea typeface="ＭＳ Ｐゴシック" charset="-128"/>
            </a:endParaRPr>
          </a:p>
        </p:txBody>
      </p:sp>
      <p:sp>
        <p:nvSpPr>
          <p:cNvPr id="3" name="Text Placeholder 2"/>
          <p:cNvSpPr>
            <a:spLocks noGrp="1"/>
          </p:cNvSpPr>
          <p:nvPr>
            <p:ph type="body" idx="1"/>
          </p:nvPr>
        </p:nvSpPr>
        <p:spPr>
          <a:xfrm>
            <a:off x="457199" y="1600200"/>
            <a:ext cx="8362335" cy="3485539"/>
          </a:xfrm>
        </p:spPr>
        <p:txBody>
          <a:bodyPr wrap="square" lIns="91425" tIns="91425" rIns="91425" bIns="91425">
            <a:spAutoFit/>
          </a:bodyPr>
          <a:lstStyle/>
          <a:p>
            <a:pPr marL="255651" lvl="0" indent="-255651" fontAlgn="base">
              <a:spcAft>
                <a:spcPct val="0"/>
              </a:spcAft>
              <a:buFont typeface="Arial" panose="020B0604020202020204" pitchFamily="34" charset="0"/>
              <a:buChar char="•"/>
              <a:tabLst/>
            </a:pPr>
            <a:r>
              <a:rPr lang="en-US" altLang="en-US" sz="2400" kern="1200" dirty="0">
                <a:solidFill>
                  <a:srgbClr val="000000"/>
                </a:solidFill>
                <a:latin typeface="Arial (Body)"/>
                <a:ea typeface="ＭＳ Ｐゴシック" charset="-128"/>
              </a:rPr>
              <a:t>How do we clear up the degradation of scaling up?</a:t>
            </a:r>
          </a:p>
          <a:p>
            <a:pPr marL="255651" lvl="0" indent="-255651" fontAlgn="base">
              <a:spcAft>
                <a:spcPct val="0"/>
              </a:spcAft>
              <a:buFont typeface="Arial" panose="020B0604020202020204" pitchFamily="34" charset="0"/>
              <a:buChar char="•"/>
              <a:tabLst/>
            </a:pPr>
            <a:r>
              <a:rPr lang="en-US" altLang="en-US" sz="2400" kern="1200" dirty="0">
                <a:solidFill>
                  <a:srgbClr val="000000"/>
                </a:solidFill>
                <a:latin typeface="Arial (Body)"/>
                <a:ea typeface="ＭＳ Ｐゴシック" charset="-128"/>
              </a:rPr>
              <a:t>Variety of techniques, but mostly following the same basic idea:</a:t>
            </a:r>
          </a:p>
          <a:p>
            <a:pPr marL="741553" lvl="1" indent="-284353" fontAlgn="base">
              <a:spcAft>
                <a:spcPct val="0"/>
              </a:spcAft>
              <a:buFont typeface="Arial" panose="020B0604020202020204" pitchFamily="34" charset="0"/>
              <a:buChar char="–"/>
            </a:pPr>
            <a:r>
              <a:rPr lang="en-US" altLang="en-US" sz="2400" kern="1200" dirty="0">
                <a:solidFill>
                  <a:srgbClr val="000000"/>
                </a:solidFill>
                <a:latin typeface="Arial (Body)"/>
                <a:ea typeface="ＭＳ Ｐゴシック" charset="-128"/>
                <a:cs typeface="+mn-cs"/>
              </a:rPr>
              <a:t>Use the pixels around to figure out what color a new pixel </a:t>
            </a:r>
            <a:r>
              <a:rPr lang="en-US" altLang="en-US" sz="2400" b="1" kern="1200" dirty="0">
                <a:solidFill>
                  <a:srgbClr val="000000"/>
                </a:solidFill>
                <a:latin typeface="Arial (Body)"/>
                <a:ea typeface="ＭＳ Ｐゴシック" charset="-128"/>
                <a:cs typeface="+mn-cs"/>
              </a:rPr>
              <a:t>should</a:t>
            </a:r>
            <a:r>
              <a:rPr lang="en-US" altLang="en-US" sz="2400" kern="1200" dirty="0">
                <a:solidFill>
                  <a:srgbClr val="000000"/>
                </a:solidFill>
                <a:latin typeface="Arial (Body)"/>
                <a:ea typeface="ＭＳ Ｐゴシック" charset="-128"/>
                <a:cs typeface="+mn-cs"/>
              </a:rPr>
              <a:t> be, then somehow (e.g., by averaging) compute the right color.</a:t>
            </a:r>
          </a:p>
          <a:p>
            <a:pPr marL="741553" lvl="1" indent="-284353" fontAlgn="base">
              <a:spcAft>
                <a:spcPct val="0"/>
              </a:spcAft>
              <a:buFont typeface="Arial" panose="020B0604020202020204" pitchFamily="34" charset="0"/>
              <a:buChar char="–"/>
            </a:pPr>
            <a:r>
              <a:rPr lang="en-US" altLang="en-US" sz="2400" kern="1200" dirty="0">
                <a:solidFill>
                  <a:srgbClr val="000000"/>
                </a:solidFill>
                <a:latin typeface="Arial (Body)"/>
                <a:ea typeface="ＭＳ Ｐゴシック" charset="-128"/>
                <a:cs typeface="+mn-cs"/>
              </a:rPr>
              <a:t>Different techniques look at different pixels and compute different averages in different ways.</a:t>
            </a:r>
          </a:p>
        </p:txBody>
      </p:sp>
    </p:spTree>
    <p:extLst>
      <p:ext uri="{BB962C8B-B14F-4D97-AF65-F5344CB8AC3E}">
        <p14:creationId xmlns:p14="http://schemas.microsoft.com/office/powerpoint/2010/main" val="3486672168"/>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r>
              <a:rPr lang="en-US" altLang="en-US" dirty="0">
                <a:ea typeface="ＭＳ Ｐゴシック" charset="-128"/>
              </a:rPr>
              <a:t>A </a:t>
            </a:r>
            <a:r>
              <a:rPr lang="en-US" altLang="en-US" dirty="0" smtClean="0">
                <a:ea typeface="ＭＳ Ｐゴシック" charset="-128"/>
              </a:rPr>
              <a:t>Simple </a:t>
            </a:r>
            <a:r>
              <a:rPr lang="en-US" altLang="en-US" dirty="0">
                <a:ea typeface="ＭＳ Ｐゴシック" charset="-128"/>
              </a:rPr>
              <a:t>Blur</a:t>
            </a:r>
            <a:endParaRPr lang="en-US" dirty="0">
              <a:latin typeface="Times New Roman" panose="02020603050405020304" pitchFamily="18" charset="0"/>
            </a:endParaRPr>
          </a:p>
        </p:txBody>
      </p:sp>
      <p:pic>
        <p:nvPicPr>
          <p:cNvPr id="6" name="Picture 5" descr="The code has 16 lines. The lines read as follows. Line 1. d e f blur left parenthesis source right parenthesis colon. Line 2, indented once. target equals duplicate Picture left parenthesis source right parenthesis. Line 3, indented once. for x in range left parenthesis 1 comma get Width left parenthesis source right parenthesis minus 1 right parenthesis colon. Line 4, indented twice. for y in range left parenthesis 1 comma get Height left parenthesis source right parenthesis minus 1 right parenthesis colon. Line 5, indented 3 times. top equals get Pixel left parenthesis source comma x comma y minus 1 right parenthesis. Line 6, indented 3 times. left equals get Pixel left parenthesis source comma x minus 1 comma y right parenthesis. Line 7, indented 3 times. bottom equals get Pixel left parenthesis source comma x comma y plus 1 right parenthesis. Line 8, indented 3 times. right equals get Pixel left parenthesis source comma x plus 1 comma y right parenthesis. Line 9, indented 3 times. center equals get Pixel left parenthesis target comma x comma y right parenthesis. Line 10, indented 3 times. new Red equals left parenthesis get Red left parenthesis top right parenthesis plus get Red left parenthesis left right parenthesis plus get Red left parenthesis bottom right parenthesis plus get Red left parenthesis right right parenthesis. Line 11. plus get Red left parenthesis center right parenthesis right parenthesis forward slash 5. Line 12, indented 3 times. new Green equals left parenthesis get Green left parenthesis top right parenthesis plus get Green left parenthesis left right parenthesis plus get Green left parenthesis bottom right parenthesis plus. Line 13. Get Green left parenthesis right right parenthesis plus get Green left parenthesis center right parenthesis right parenthesis forward slash 5. Line 14, indented 3 times. new Blue equals left parenthesis get Blue left parenthesis top right parenthesis plus get Blue left parenthesis left right parenthesis plus get Blue left parenthesis bottom right parenthesis plus get Blue. Line 15. left parenthesis right right parenthesis plus get Blue left parenthesis center right parenthesis right parenthesis forward slash 5. Line 16, indented 3 times. set Color left parenthesis center comma make Color left parenthesis new Red comma new Green comma new Blue right parenthesis right parenthesis."/>
          <p:cNvPicPr>
            <a:picLocks noChangeAspect="1"/>
          </p:cNvPicPr>
          <p:nvPr/>
        </p:nvPicPr>
        <p:blipFill rotWithShape="1">
          <a:blip r:embed="rId2"/>
          <a:srcRect l="1371" t="1048" r="1457" b="2291"/>
          <a:stretch/>
        </p:blipFill>
        <p:spPr>
          <a:xfrm>
            <a:off x="648928" y="1519084"/>
            <a:ext cx="5973097" cy="4689987"/>
          </a:xfrm>
          <a:prstGeom prst="rect">
            <a:avLst/>
          </a:prstGeom>
        </p:spPr>
      </p:pic>
    </p:spTree>
    <p:extLst>
      <p:ext uri="{BB962C8B-B14F-4D97-AF65-F5344CB8AC3E}">
        <p14:creationId xmlns:p14="http://schemas.microsoft.com/office/powerpoint/2010/main" val="305717444"/>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kern="1200" dirty="0">
                <a:latin typeface="Times New Roman" panose="02020603050405020304" pitchFamily="18" charset="0"/>
                <a:ea typeface="ＭＳ Ｐゴシック" charset="-128"/>
              </a:rPr>
              <a:t>A Different Blur</a:t>
            </a:r>
            <a:endParaRPr lang="en-US" dirty="0"/>
          </a:p>
        </p:txBody>
      </p:sp>
      <p:pic>
        <p:nvPicPr>
          <p:cNvPr id="4" name="Picture 3" descr="Computer code. The code has 19 lines. The lines read as follows. Line 1. d e f blur left parenthesis p i c comma size right parenthesis colon. Line 2, indented once. for pixel in get Pixels left parenthesis p i c right parenthesis colon. Line 3, indented twice. current X equals get X left parenthesis pixel right parenthesis. Line 4, indented twice. current Y equals get Y left parenthesis pixel right parenthesis. Line 5, indented twice. r equals 0. Line 6, indented twice. g equals 0. Line 7, indented twice. b equals 0. Line 8, indented twice. count equals 0. Line 9, indented twice. for x in range left parenthesis current X minus size comma current X plus size right parenthesis colon. Line 10, indented 3 times. for y in range left parenthesis current Y minus size comma current Y plus size right parenthesis colon. Line 11, indented 4 times. if left parenthesis x less than sign 0 right parenthesis or left parenthesis y less than sign 0 right parenthesis or left parenthesis x great than sign equals get Width left parenthesis p i c right parenthesis right parenthesis or left parenthesis y great than sign equals get Height left parenthesis p i c right parenthesis right parenthesis colon. Line 12, indented 5 times. pass hash Skip if we go off the edge. Line 13, indented 4 times. else colon. Line 14, indented 5 times. r equals r plus get Red left parenthesis get Pixel left parenthesis p i c comma x comma y right parenthesis right parenthesis. Line 15, indented 5 times. g equals g plus get Green left parenthesis get Pixel left parenthesis p i c comma x comma y right parenthesis right parenthesis. Line 16, indented 5 times. b equals b plus get Blue left parenthesis get Pixel left parenthesis p i c comma x comma y right parenthesis right parenthesis. Line 17, indented 5 times. count equals count plus 1. Line 18, indented twice. new Color equals make Color left parenthesis r forward slash count comma g forward slash count comma b forward slash count right parenthesis. Line 19, indented twice. set Color left parenthesis pixel comma new Color right parenthesi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0940" y="1600200"/>
            <a:ext cx="5270262" cy="4626864"/>
          </a:xfrm>
          <a:prstGeom prst="rect">
            <a:avLst/>
          </a:prstGeom>
        </p:spPr>
      </p:pic>
      <p:sp>
        <p:nvSpPr>
          <p:cNvPr id="3" name="Text Placeholder 2"/>
          <p:cNvSpPr>
            <a:spLocks noGrp="1"/>
          </p:cNvSpPr>
          <p:nvPr>
            <p:ph type="body" idx="1"/>
          </p:nvPr>
        </p:nvSpPr>
        <p:spPr>
          <a:xfrm>
            <a:off x="6091084" y="1600200"/>
            <a:ext cx="2433484" cy="1629697"/>
          </a:xfrm>
        </p:spPr>
        <p:txBody>
          <a:bodyPr/>
          <a:lstStyle/>
          <a:p>
            <a:pPr marL="0" indent="0">
              <a:buNone/>
            </a:pPr>
            <a:r>
              <a:rPr lang="en-US" altLang="en-US" sz="2000" kern="1200" dirty="0" smtClean="0">
                <a:solidFill>
                  <a:srgbClr val="000000"/>
                </a:solidFill>
                <a:latin typeface="Arial (Body)"/>
                <a:ea typeface="ＭＳ Ｐゴシック" charset="-128"/>
              </a:rPr>
              <a:t>We</a:t>
            </a:r>
            <a:r>
              <a:rPr lang="fr-FR" altLang="ja-JP" sz="2000" kern="1200" dirty="0" smtClean="0">
                <a:solidFill>
                  <a:srgbClr val="000000"/>
                </a:solidFill>
                <a:latin typeface="Arial (Body)"/>
                <a:ea typeface="ＭＳ Ｐゴシック" charset="-128"/>
              </a:rPr>
              <a:t>’</a:t>
            </a:r>
            <a:r>
              <a:rPr lang="en-US" altLang="ja-JP" sz="2000" kern="1200" dirty="0" smtClean="0">
                <a:solidFill>
                  <a:srgbClr val="000000"/>
                </a:solidFill>
                <a:latin typeface="Arial (Body)"/>
                <a:ea typeface="ＭＳ Ｐゴシック" charset="-128"/>
              </a:rPr>
              <a:t>ll </a:t>
            </a:r>
            <a:r>
              <a:rPr lang="en-US" altLang="ja-JP" sz="2000" kern="1200" dirty="0">
                <a:solidFill>
                  <a:srgbClr val="000000"/>
                </a:solidFill>
                <a:latin typeface="Arial (Body)"/>
                <a:ea typeface="ＭＳ Ｐゴシック" charset="-128"/>
              </a:rPr>
              <a:t>see </a:t>
            </a:r>
            <a:r>
              <a:rPr lang="en-US" altLang="ja-JP" sz="2000" b="1" kern="1200" dirty="0">
                <a:solidFill>
                  <a:srgbClr val="000000"/>
                </a:solidFill>
                <a:latin typeface="Arial (Body)"/>
                <a:ea typeface="ＭＳ Ｐゴシック" charset="-128"/>
              </a:rPr>
              <a:t>pass</a:t>
            </a:r>
            <a:r>
              <a:rPr lang="en-US" altLang="ja-JP" sz="2000" kern="1200" dirty="0">
                <a:solidFill>
                  <a:srgbClr val="000000"/>
                </a:solidFill>
                <a:latin typeface="Arial (Body)"/>
                <a:ea typeface="ＭＳ Ｐゴシック" charset="-128"/>
              </a:rPr>
              <a:t> and </a:t>
            </a:r>
            <a:r>
              <a:rPr lang="en-US" altLang="ja-JP" sz="2000" b="1" kern="1200" dirty="0">
                <a:solidFill>
                  <a:srgbClr val="000000"/>
                </a:solidFill>
                <a:latin typeface="Arial (Body)"/>
                <a:ea typeface="ＭＳ Ｐゴシック" charset="-128"/>
              </a:rPr>
              <a:t>else</a:t>
            </a:r>
            <a:r>
              <a:rPr lang="en-US" altLang="ja-JP" sz="2000" kern="1200" dirty="0">
                <a:solidFill>
                  <a:srgbClr val="000000"/>
                </a:solidFill>
                <a:latin typeface="Arial (Body)"/>
                <a:ea typeface="ＭＳ Ｐゴシック" charset="-128"/>
              </a:rPr>
              <a:t> later, but you can probably get a sense here of </a:t>
            </a:r>
            <a:r>
              <a:rPr lang="en-US" altLang="ja-JP" sz="2000" kern="1200" dirty="0" smtClean="0">
                <a:solidFill>
                  <a:srgbClr val="000000"/>
                </a:solidFill>
                <a:latin typeface="Arial (Body)"/>
                <a:ea typeface="ＭＳ Ｐゴシック" charset="-128"/>
              </a:rPr>
              <a:t>what</a:t>
            </a:r>
            <a:r>
              <a:rPr lang="fr-FR" altLang="ja-JP" sz="2000" kern="1200" dirty="0" smtClean="0">
                <a:solidFill>
                  <a:srgbClr val="000000"/>
                </a:solidFill>
                <a:latin typeface="Arial (Body)"/>
                <a:ea typeface="ＭＳ Ｐゴシック" charset="-128"/>
              </a:rPr>
              <a:t>’</a:t>
            </a:r>
            <a:r>
              <a:rPr lang="en-US" altLang="ja-JP" sz="2000" kern="1200" dirty="0" smtClean="0">
                <a:solidFill>
                  <a:srgbClr val="000000"/>
                </a:solidFill>
                <a:latin typeface="Arial (Body)"/>
                <a:ea typeface="ＭＳ Ｐゴシック" charset="-128"/>
              </a:rPr>
              <a:t>s </a:t>
            </a:r>
            <a:r>
              <a:rPr lang="en-US" altLang="ja-JP" sz="2000" kern="1200" dirty="0">
                <a:solidFill>
                  <a:srgbClr val="000000"/>
                </a:solidFill>
                <a:latin typeface="Arial (Body)"/>
                <a:ea typeface="ＭＳ Ｐゴシック" charset="-128"/>
              </a:rPr>
              <a:t>going on</a:t>
            </a:r>
            <a:r>
              <a:rPr lang="en-US" altLang="ja-JP" sz="2000" kern="1200" dirty="0" smtClean="0">
                <a:solidFill>
                  <a:srgbClr val="000000"/>
                </a:solidFill>
                <a:latin typeface="Arial (Body)"/>
                <a:ea typeface="ＭＳ Ｐゴシック" charset="-128"/>
              </a:rPr>
              <a:t>.</a:t>
            </a:r>
            <a:endParaRPr lang="en-US" altLang="en-US" sz="2000" kern="1200" dirty="0">
              <a:solidFill>
                <a:srgbClr val="000000"/>
              </a:solidFill>
              <a:latin typeface="Arial (Body)"/>
              <a:ea typeface="ＭＳ Ｐゴシック" charset="-128"/>
            </a:endParaRPr>
          </a:p>
        </p:txBody>
      </p:sp>
    </p:spTree>
    <p:extLst>
      <p:ext uri="{BB962C8B-B14F-4D97-AF65-F5344CB8AC3E}">
        <p14:creationId xmlns:p14="http://schemas.microsoft.com/office/powerpoint/2010/main" val="3460835372"/>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r>
              <a:rPr lang="en-US" altLang="en-US" dirty="0">
                <a:ea typeface="ＭＳ Ｐゴシック" charset="-128"/>
              </a:rPr>
              <a:t>Blurring out the Pixelation</a:t>
            </a:r>
            <a:endParaRPr lang="en-US" dirty="0">
              <a:latin typeface="Times New Roman" panose="02020603050405020304" pitchFamily="18" charset="0"/>
            </a:endParaRPr>
          </a:p>
        </p:txBody>
      </p:sp>
      <p:pic>
        <p:nvPicPr>
          <p:cNvPr id="5" name="Picture 7" descr="A clear and pixilated photo of a flow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1121491" y="1975210"/>
            <a:ext cx="2857500" cy="3943350"/>
          </a:xfrm>
          <a:prstGeom prst="rect">
            <a:avLst/>
          </a:prstGeom>
          <a:noFill/>
          <a:ln>
            <a:noFill/>
          </a:ln>
        </p:spPr>
      </p:pic>
      <p:pic>
        <p:nvPicPr>
          <p:cNvPr id="6" name="Picture 8" descr="A blurry photo of a flow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4958530" y="1975210"/>
            <a:ext cx="2857500" cy="3943350"/>
          </a:xfrm>
          <a:prstGeom prst="rect">
            <a:avLst/>
          </a:prstGeom>
          <a:noFill/>
          <a:ln>
            <a:noFill/>
          </a:ln>
        </p:spPr>
      </p:pic>
    </p:spTree>
    <p:extLst>
      <p:ext uri="{BB962C8B-B14F-4D97-AF65-F5344CB8AC3E}">
        <p14:creationId xmlns:p14="http://schemas.microsoft.com/office/powerpoint/2010/main" val="164131084"/>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fontAlgn="base">
              <a:spcBef>
                <a:spcPct val="0"/>
              </a:spcBef>
              <a:spcAft>
                <a:spcPct val="0"/>
              </a:spcAft>
              <a:buClrTx/>
              <a:defRPr/>
            </a:pPr>
            <a:r>
              <a:rPr lang="en-US" sz="3200" kern="1200" dirty="0" smtClean="0">
                <a:latin typeface="Times New Roman" panose="02020603050405020304" pitchFamily="18" charset="0"/>
                <a:ea typeface="ＭＳ Ｐゴシック" charset="0"/>
              </a:rPr>
              <a:t>Average from Four Sides, to Compute New Color</a:t>
            </a:r>
            <a:endParaRPr lang="en-US" sz="3200" kern="1200" dirty="0">
              <a:latin typeface="Times New Roman" panose="02020603050405020304" pitchFamily="18" charset="0"/>
              <a:ea typeface="ＭＳ Ｐゴシック" charset="0"/>
            </a:endParaRPr>
          </a:p>
        </p:txBody>
      </p:sp>
      <p:pic>
        <p:nvPicPr>
          <p:cNvPr id="4" name="Picture 3" descr="A diagram represents 5 boxes in a plus formation consists of R G B values, 100, 5, 10. 10, 200, 40. 10, 200, 40. 20, 255,40. 5, 180, 20. The sixth box is a combined value of the other 5 values and is labeled with an arrow pointing to it, its value is, 29, 168, 30."/>
          <p:cNvPicPr>
            <a:picLocks noChangeAspect="1"/>
          </p:cNvPicPr>
          <p:nvPr/>
        </p:nvPicPr>
        <p:blipFill rotWithShape="1">
          <a:blip r:embed="rId2">
            <a:extLst>
              <a:ext uri="{28A0092B-C50C-407E-A947-70E740481C1C}">
                <a14:useLocalDpi xmlns:a14="http://schemas.microsoft.com/office/drawing/2010/main" val="0"/>
              </a:ext>
            </a:extLst>
          </a:blip>
          <a:srcRect l="12429" t="3061"/>
          <a:stretch/>
        </p:blipFill>
        <p:spPr bwMode="auto">
          <a:xfrm>
            <a:off x="1736008" y="1710812"/>
            <a:ext cx="5671984" cy="45259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17418814"/>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fontAlgn="base">
              <a:spcBef>
                <a:spcPct val="0"/>
              </a:spcBef>
              <a:spcAft>
                <a:spcPct val="0"/>
              </a:spcAft>
              <a:buClrTx/>
            </a:pPr>
            <a:r>
              <a:rPr lang="en-US" altLang="en-US" kern="1200" dirty="0" smtClean="0">
                <a:latin typeface="Times New Roman" panose="02020603050405020304" pitchFamily="18" charset="0"/>
                <a:ea typeface="ＭＳ Ｐゴシック" charset="-128"/>
              </a:rPr>
              <a:t>Things to Try:</a:t>
            </a:r>
            <a:endParaRPr lang="en-US" altLang="en-US" kern="1200" dirty="0">
              <a:latin typeface="Times New Roman" panose="02020603050405020304" pitchFamily="18" charset="0"/>
              <a:ea typeface="ＭＳ Ｐゴシック" charset="-128"/>
            </a:endParaRPr>
          </a:p>
        </p:txBody>
      </p:sp>
      <p:sp>
        <p:nvSpPr>
          <p:cNvPr id="3" name="Text Placeholder 2"/>
          <p:cNvSpPr>
            <a:spLocks noGrp="1"/>
          </p:cNvSpPr>
          <p:nvPr>
            <p:ph type="body" idx="1"/>
          </p:nvPr>
        </p:nvSpPr>
        <p:spPr>
          <a:xfrm>
            <a:off x="457200" y="1600200"/>
            <a:ext cx="8229600" cy="3639428"/>
          </a:xfrm>
        </p:spPr>
        <p:txBody>
          <a:bodyPr wrap="square" lIns="91425" tIns="91425" rIns="91425" bIns="91425">
            <a:spAutoFit/>
          </a:bodyPr>
          <a:lstStyle/>
          <a:p>
            <a:pPr marL="255651" lvl="0" indent="-255651" fontAlgn="base">
              <a:spcAft>
                <a:spcPct val="0"/>
              </a:spcAft>
              <a:buFont typeface="Arial" panose="020B0604020202020204" pitchFamily="34" charset="0"/>
              <a:buChar char="•"/>
              <a:tabLst/>
            </a:pPr>
            <a:r>
              <a:rPr lang="en-US" altLang="en-US" sz="2400" kern="1200" dirty="0">
                <a:solidFill>
                  <a:srgbClr val="000000"/>
                </a:solidFill>
                <a:latin typeface="Arial (Body)"/>
                <a:ea typeface="ＭＳ Ｐゴシック" charset="-128"/>
              </a:rPr>
              <a:t>Can you come up with general copy, rotate, copy, and scale functions?</a:t>
            </a:r>
          </a:p>
          <a:p>
            <a:pPr marL="741553" lvl="1" indent="-284353" fontAlgn="base">
              <a:spcAft>
                <a:spcPct val="0"/>
              </a:spcAft>
              <a:buFont typeface="Arial" panose="020B0604020202020204" pitchFamily="34" charset="0"/>
              <a:buChar char="–"/>
            </a:pPr>
            <a:r>
              <a:rPr lang="en-US" altLang="en-US" sz="2400" kern="1200" dirty="0">
                <a:solidFill>
                  <a:srgbClr val="000000"/>
                </a:solidFill>
                <a:latin typeface="Arial (Body)"/>
                <a:ea typeface="ＭＳ Ｐゴシック" charset="-128"/>
                <a:cs typeface="+mn-cs"/>
              </a:rPr>
              <a:t>Take input pictures and parameters</a:t>
            </a:r>
          </a:p>
          <a:p>
            <a:pPr marL="741553" lvl="1" indent="-284353" fontAlgn="base">
              <a:spcAft>
                <a:spcPct val="0"/>
              </a:spcAft>
              <a:buFont typeface="Arial" panose="020B0604020202020204" pitchFamily="34" charset="0"/>
              <a:buChar char="–"/>
            </a:pPr>
            <a:r>
              <a:rPr lang="en-US" altLang="en-US" sz="2400" kern="1200" dirty="0">
                <a:solidFill>
                  <a:srgbClr val="000000"/>
                </a:solidFill>
                <a:latin typeface="Arial (Body)"/>
                <a:ea typeface="ＭＳ Ｐゴシック" charset="-128"/>
                <a:cs typeface="+mn-cs"/>
              </a:rPr>
              <a:t>Return the canvas the correct transformation applied</a:t>
            </a:r>
          </a:p>
          <a:p>
            <a:pPr marL="255651" lvl="0" indent="-255651" fontAlgn="base">
              <a:spcAft>
                <a:spcPct val="0"/>
              </a:spcAft>
              <a:buFont typeface="Arial" panose="020B0604020202020204" pitchFamily="34" charset="0"/>
              <a:buChar char="•"/>
              <a:tabLst/>
            </a:pPr>
            <a:r>
              <a:rPr lang="en-US" altLang="en-US" sz="2400" kern="1200" dirty="0">
                <a:solidFill>
                  <a:srgbClr val="000000"/>
                </a:solidFill>
                <a:latin typeface="Arial (Body)"/>
                <a:ea typeface="ＭＳ Ｐゴシック" charset="-128"/>
              </a:rPr>
              <a:t>Also think about generalizing the transformations:</a:t>
            </a:r>
          </a:p>
          <a:p>
            <a:pPr marL="741553" lvl="1" indent="-284353" fontAlgn="base">
              <a:spcAft>
                <a:spcPct val="0"/>
              </a:spcAft>
              <a:buFont typeface="Arial" panose="020B0604020202020204" pitchFamily="34" charset="0"/>
              <a:buChar char="–"/>
            </a:pPr>
            <a:r>
              <a:rPr lang="en-US" altLang="en-US" sz="2400" kern="1200" dirty="0">
                <a:solidFill>
                  <a:srgbClr val="000000"/>
                </a:solidFill>
                <a:latin typeface="Arial (Body)"/>
                <a:ea typeface="ＭＳ Ｐゴシック" charset="-128"/>
                <a:cs typeface="+mn-cs"/>
              </a:rPr>
              <a:t>Scaling up and down by non-integer amounts</a:t>
            </a:r>
          </a:p>
          <a:p>
            <a:pPr marL="741553" lvl="1" indent="-284353" fontAlgn="base">
              <a:spcAft>
                <a:spcPct val="0"/>
              </a:spcAft>
              <a:buFont typeface="Arial" panose="020B0604020202020204" pitchFamily="34" charset="0"/>
              <a:buChar char="–"/>
            </a:pPr>
            <a:r>
              <a:rPr lang="en-US" altLang="en-US" sz="2400" kern="1200" dirty="0">
                <a:solidFill>
                  <a:srgbClr val="000000"/>
                </a:solidFill>
                <a:latin typeface="Arial (Body)"/>
                <a:ea typeface="ＭＳ Ｐゴシック" charset="-128"/>
                <a:cs typeface="+mn-cs"/>
              </a:rPr>
              <a:t>Rotating by something other than 90 degree increments</a:t>
            </a:r>
          </a:p>
        </p:txBody>
      </p:sp>
    </p:spTree>
    <p:extLst>
      <p:ext uri="{BB962C8B-B14F-4D97-AF65-F5344CB8AC3E}">
        <p14:creationId xmlns:p14="http://schemas.microsoft.com/office/powerpoint/2010/main" val="357241026"/>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fontAlgn="base">
              <a:spcBef>
                <a:spcPct val="0"/>
              </a:spcBef>
              <a:spcAft>
                <a:spcPct val="0"/>
              </a:spcAft>
              <a:buClrTx/>
            </a:pPr>
            <a:r>
              <a:rPr lang="en-US" altLang="en-US" kern="1200" dirty="0" smtClean="0">
                <a:latin typeface="Times New Roman" panose="02020603050405020304" pitchFamily="18" charset="0"/>
                <a:ea typeface="ＭＳ Ｐゴシック" charset="-128"/>
              </a:rPr>
              <a:t>Blending Pictures</a:t>
            </a:r>
            <a:endParaRPr lang="en-US" altLang="en-US" kern="1200" dirty="0">
              <a:latin typeface="Times New Roman" panose="02020603050405020304" pitchFamily="18" charset="0"/>
              <a:ea typeface="ＭＳ Ｐゴシック" charset="-128"/>
            </a:endParaRPr>
          </a:p>
        </p:txBody>
      </p:sp>
      <p:sp>
        <p:nvSpPr>
          <p:cNvPr id="3" name="Text Placeholder 2"/>
          <p:cNvSpPr>
            <a:spLocks noGrp="1"/>
          </p:cNvSpPr>
          <p:nvPr>
            <p:ph type="body" idx="1"/>
          </p:nvPr>
        </p:nvSpPr>
        <p:spPr/>
        <p:txBody>
          <a:bodyPr wrap="square" lIns="91425" tIns="91425" rIns="91425" bIns="91425">
            <a:spAutoFit/>
          </a:bodyPr>
          <a:lstStyle/>
          <a:p>
            <a:pPr marL="255651" lvl="0" indent="-255651" fontAlgn="base">
              <a:spcAft>
                <a:spcPct val="0"/>
              </a:spcAft>
              <a:buFont typeface="Arial" panose="020B0604020202020204" pitchFamily="34" charset="0"/>
              <a:buChar char="•"/>
              <a:tabLst/>
            </a:pPr>
            <a:r>
              <a:rPr lang="en-US" altLang="en-US" sz="2400" kern="1200" dirty="0">
                <a:solidFill>
                  <a:srgbClr val="000000"/>
                </a:solidFill>
                <a:latin typeface="Arial (Body)"/>
                <a:ea typeface="ＭＳ Ｐゴシック" charset="-128"/>
              </a:rPr>
              <a:t>How do we get part of one picture and part of another to blur together, so that we see some of each?</a:t>
            </a:r>
          </a:p>
          <a:p>
            <a:pPr marL="741553" lvl="1" indent="-284353" fontAlgn="base">
              <a:spcAft>
                <a:spcPct val="0"/>
              </a:spcAft>
              <a:buFont typeface="Arial" panose="020B0604020202020204" pitchFamily="34" charset="0"/>
              <a:buChar char="–"/>
            </a:pPr>
            <a:r>
              <a:rPr lang="en-US" altLang="en-US" sz="2400" kern="1200" dirty="0" smtClean="0">
                <a:solidFill>
                  <a:srgbClr val="000000"/>
                </a:solidFill>
                <a:latin typeface="Arial (Body)"/>
                <a:ea typeface="ＭＳ Ｐゴシック" charset="-128"/>
                <a:cs typeface="+mn-cs"/>
              </a:rPr>
              <a:t>It</a:t>
            </a:r>
            <a:r>
              <a:rPr lang="fr-FR" altLang="ja-JP" sz="2400" kern="1200" dirty="0" smtClean="0">
                <a:solidFill>
                  <a:srgbClr val="000000"/>
                </a:solidFill>
                <a:latin typeface="Arial (Body)"/>
                <a:ea typeface="ＭＳ Ｐゴシック" charset="-128"/>
                <a:cs typeface="+mn-cs"/>
              </a:rPr>
              <a:t>’</a:t>
            </a:r>
            <a:r>
              <a:rPr lang="en-US" altLang="ja-JP" sz="2400" kern="1200" dirty="0" smtClean="0">
                <a:solidFill>
                  <a:srgbClr val="000000"/>
                </a:solidFill>
                <a:latin typeface="Arial (Body)"/>
                <a:ea typeface="ＭＳ Ｐゴシック" charset="-128"/>
                <a:cs typeface="+mn-cs"/>
              </a:rPr>
              <a:t>s </a:t>
            </a:r>
            <a:r>
              <a:rPr lang="en-US" altLang="ja-JP" sz="2400" kern="1200" dirty="0">
                <a:solidFill>
                  <a:srgbClr val="000000"/>
                </a:solidFill>
                <a:latin typeface="Arial (Body)"/>
                <a:ea typeface="ＭＳ Ｐゴシック" charset="-128"/>
                <a:cs typeface="+mn-cs"/>
              </a:rPr>
              <a:t>about making one a bit </a:t>
            </a:r>
            <a:r>
              <a:rPr lang="en-US" altLang="ja-JP" sz="2400" kern="1200" dirty="0" smtClean="0">
                <a:solidFill>
                  <a:srgbClr val="000000"/>
                </a:solidFill>
                <a:latin typeface="Arial (Body)"/>
                <a:ea typeface="ＭＳ Ｐゴシック" charset="-128"/>
                <a:cs typeface="+mn-cs"/>
              </a:rPr>
              <a:t>“transparent.”</a:t>
            </a:r>
            <a:endParaRPr lang="en-US" altLang="ja-JP" sz="2400" kern="1200" dirty="0">
              <a:solidFill>
                <a:srgbClr val="000000"/>
              </a:solidFill>
              <a:latin typeface="Arial (Body)"/>
              <a:ea typeface="ＭＳ Ｐゴシック" charset="-128"/>
              <a:cs typeface="+mn-cs"/>
            </a:endParaRPr>
          </a:p>
          <a:p>
            <a:pPr marL="741553" lvl="1" indent="-284353" fontAlgn="base">
              <a:spcAft>
                <a:spcPct val="0"/>
              </a:spcAft>
              <a:buFont typeface="Arial" panose="020B0604020202020204" pitchFamily="34" charset="0"/>
              <a:buChar char="–"/>
            </a:pPr>
            <a:r>
              <a:rPr lang="en-US" altLang="en-US" sz="2400" kern="1200" dirty="0">
                <a:solidFill>
                  <a:srgbClr val="000000"/>
                </a:solidFill>
                <a:latin typeface="Arial (Body)"/>
                <a:ea typeface="ＭＳ Ｐゴシック" charset="-128"/>
                <a:cs typeface="+mn-cs"/>
              </a:rPr>
              <a:t>Video cards sometimes support this transparency in hardware, called an </a:t>
            </a:r>
            <a:r>
              <a:rPr lang="en-US" altLang="en-US" sz="2400" b="1" kern="1200" dirty="0">
                <a:solidFill>
                  <a:srgbClr val="000000"/>
                </a:solidFill>
                <a:latin typeface="Arial (Body)"/>
                <a:ea typeface="ＭＳ Ｐゴシック" charset="-128"/>
                <a:cs typeface="+mn-cs"/>
              </a:rPr>
              <a:t>alpha level</a:t>
            </a:r>
            <a:r>
              <a:rPr lang="en-US" altLang="en-US" sz="2400" kern="1200" dirty="0">
                <a:solidFill>
                  <a:srgbClr val="000000"/>
                </a:solidFill>
                <a:latin typeface="Arial (Body)"/>
                <a:ea typeface="ＭＳ Ｐゴシック" charset="-128"/>
                <a:cs typeface="+mn-cs"/>
              </a:rPr>
              <a:t> to each pixel.</a:t>
            </a:r>
          </a:p>
          <a:p>
            <a:pPr marL="255651" lvl="0" indent="-255651" fontAlgn="base">
              <a:spcAft>
                <a:spcPct val="0"/>
              </a:spcAft>
              <a:buFont typeface="Arial" panose="020B0604020202020204" pitchFamily="34" charset="0"/>
              <a:buChar char="•"/>
              <a:tabLst/>
            </a:pPr>
            <a:r>
              <a:rPr lang="en-US" altLang="en-US" sz="2400" kern="1200" dirty="0">
                <a:solidFill>
                  <a:srgbClr val="000000"/>
                </a:solidFill>
                <a:latin typeface="Arial (Body)"/>
                <a:ea typeface="ＭＳ Ｐゴシック" charset="-128"/>
              </a:rPr>
              <a:t>We do it as a </a:t>
            </a:r>
            <a:r>
              <a:rPr lang="en-US" altLang="en-US" sz="2400" b="1" kern="1200" dirty="0">
                <a:solidFill>
                  <a:srgbClr val="000000"/>
                </a:solidFill>
                <a:latin typeface="Arial (Body)"/>
                <a:ea typeface="ＭＳ Ｐゴシック" charset="-128"/>
              </a:rPr>
              <a:t>weighted sum</a:t>
            </a:r>
          </a:p>
          <a:p>
            <a:pPr marL="741553" lvl="1" indent="-284353" fontAlgn="base">
              <a:spcAft>
                <a:spcPct val="0"/>
              </a:spcAft>
              <a:buFont typeface="Arial" panose="020B0604020202020204" pitchFamily="34" charset="0"/>
              <a:buChar char="–"/>
            </a:pPr>
            <a:r>
              <a:rPr lang="en-US" altLang="en-US" sz="2400" kern="1200" dirty="0">
                <a:solidFill>
                  <a:srgbClr val="000000"/>
                </a:solidFill>
                <a:latin typeface="Arial (Body)"/>
                <a:ea typeface="ＭＳ Ｐゴシック" charset="-128"/>
                <a:cs typeface="+mn-cs"/>
              </a:rPr>
              <a:t>If </a:t>
            </a:r>
            <a:r>
              <a:rPr lang="en-US" altLang="en-US" sz="2400" kern="1200" dirty="0" smtClean="0">
                <a:solidFill>
                  <a:srgbClr val="000000"/>
                </a:solidFill>
                <a:latin typeface="Arial (Body)"/>
                <a:ea typeface="ＭＳ Ｐゴシック" charset="-128"/>
                <a:cs typeface="+mn-cs"/>
              </a:rPr>
              <a:t>it</a:t>
            </a:r>
            <a:r>
              <a:rPr lang="fr-FR" altLang="ja-JP" sz="2400" kern="1200" dirty="0" smtClean="0">
                <a:solidFill>
                  <a:srgbClr val="000000"/>
                </a:solidFill>
                <a:latin typeface="Arial (Body)"/>
                <a:ea typeface="ＭＳ Ｐゴシック" charset="-128"/>
                <a:cs typeface="+mn-cs"/>
              </a:rPr>
              <a:t>’</a:t>
            </a:r>
            <a:r>
              <a:rPr lang="en-US" altLang="ja-JP" sz="2400" kern="1200" dirty="0" smtClean="0">
                <a:solidFill>
                  <a:srgbClr val="000000"/>
                </a:solidFill>
                <a:latin typeface="Arial (Body)"/>
                <a:ea typeface="ＭＳ Ｐゴシック" charset="-128"/>
                <a:cs typeface="+mn-cs"/>
              </a:rPr>
              <a:t>s </a:t>
            </a:r>
            <a:r>
              <a:rPr lang="en-US" altLang="ja-JP" sz="2400" kern="1200" dirty="0">
                <a:solidFill>
                  <a:srgbClr val="000000"/>
                </a:solidFill>
                <a:latin typeface="Arial (Body)"/>
                <a:ea typeface="ＭＳ Ｐゴシック" charset="-128"/>
                <a:cs typeface="+mn-cs"/>
              </a:rPr>
              <a:t>50-50, we take 50% of red of </a:t>
            </a:r>
            <a:r>
              <a:rPr lang="en-US" altLang="ja-JP" sz="2400" kern="1200" dirty="0" smtClean="0">
                <a:solidFill>
                  <a:srgbClr val="000000"/>
                </a:solidFill>
                <a:latin typeface="Arial (Body)"/>
                <a:ea typeface="ＭＳ Ｐゴシック" charset="-128"/>
                <a:cs typeface="+mn-cs"/>
              </a:rPr>
              <a:t>picture1</a:t>
            </a:r>
            <a:r>
              <a:rPr lang="fr-FR" altLang="ja-JP" sz="2400" kern="1200" dirty="0" smtClean="0">
                <a:solidFill>
                  <a:srgbClr val="000000"/>
                </a:solidFill>
                <a:latin typeface="Arial (Body)"/>
                <a:ea typeface="ＭＳ Ｐゴシック" charset="-128"/>
                <a:cs typeface="+mn-cs"/>
              </a:rPr>
              <a:t>’</a:t>
            </a:r>
            <a:r>
              <a:rPr lang="en-US" altLang="ja-JP" sz="2400" kern="1200" dirty="0" smtClean="0">
                <a:solidFill>
                  <a:srgbClr val="000000"/>
                </a:solidFill>
                <a:latin typeface="Arial (Body)"/>
                <a:ea typeface="ＭＳ Ｐゴシック" charset="-128"/>
                <a:cs typeface="+mn-cs"/>
              </a:rPr>
              <a:t>s </a:t>
            </a:r>
            <a:r>
              <a:rPr lang="en-US" altLang="ja-JP" sz="2400" kern="1200" dirty="0">
                <a:solidFill>
                  <a:srgbClr val="000000"/>
                </a:solidFill>
                <a:latin typeface="Arial (Body)"/>
                <a:ea typeface="ＭＳ Ｐゴシック" charset="-128"/>
                <a:cs typeface="+mn-cs"/>
              </a:rPr>
              <a:t>pixels + 50% of red of picture2</a:t>
            </a:r>
            <a:r>
              <a:rPr lang="fr-FR" altLang="ja-JP" sz="2400" kern="1200" dirty="0">
                <a:solidFill>
                  <a:srgbClr val="000000"/>
                </a:solidFill>
                <a:latin typeface="Arial (Body)"/>
                <a:ea typeface="ＭＳ Ｐゴシック" charset="-128"/>
                <a:cs typeface="+mn-cs"/>
              </a:rPr>
              <a:t>'</a:t>
            </a:r>
            <a:r>
              <a:rPr lang="en-US" altLang="ja-JP" sz="2400" kern="1200" dirty="0">
                <a:solidFill>
                  <a:srgbClr val="000000"/>
                </a:solidFill>
                <a:latin typeface="Arial (Body)"/>
                <a:ea typeface="ＭＳ Ｐゴシック" charset="-128"/>
                <a:cs typeface="+mn-cs"/>
              </a:rPr>
              <a:t>s pixels, and so on for green and blue, across all overlapping pixels.</a:t>
            </a:r>
            <a:endParaRPr lang="en-US" altLang="en-US" sz="2400" kern="1200" dirty="0">
              <a:solidFill>
                <a:srgbClr val="000000"/>
              </a:solidFill>
              <a:latin typeface="Arial (Body)"/>
              <a:ea typeface="ＭＳ Ｐゴシック" charset="-128"/>
              <a:cs typeface="+mn-cs"/>
            </a:endParaRPr>
          </a:p>
        </p:txBody>
      </p:sp>
    </p:spTree>
    <p:extLst>
      <p:ext uri="{BB962C8B-B14F-4D97-AF65-F5344CB8AC3E}">
        <p14:creationId xmlns:p14="http://schemas.microsoft.com/office/powerpoint/2010/main" val="1494502731"/>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r>
              <a:rPr lang="en-US" altLang="en-US" dirty="0">
                <a:ea typeface="ＭＳ Ｐゴシック" charset="-128"/>
              </a:rPr>
              <a:t>Example </a:t>
            </a:r>
            <a:r>
              <a:rPr lang="en-US" altLang="en-US" dirty="0" smtClean="0">
                <a:ea typeface="ＭＳ Ｐゴシック" charset="-128"/>
              </a:rPr>
              <a:t>Blended Picture</a:t>
            </a:r>
            <a:endParaRPr lang="en-US" dirty="0">
              <a:latin typeface="Times New Roman" panose="02020603050405020304" pitchFamily="18" charset="0"/>
            </a:endParaRPr>
          </a:p>
        </p:txBody>
      </p:sp>
      <p:pic>
        <p:nvPicPr>
          <p:cNvPr id="4" name="Picture 3" descr="An image displays 2 photos. A photo of a woman at right and a photo of a girl at the left. A small strip of the woman's photo on the right side and a small strip of the girl's photo on the left side is blended together."/>
          <p:cNvPicPr>
            <a:picLocks noChangeAspect="1"/>
          </p:cNvPicPr>
          <p:nvPr/>
        </p:nvPicPr>
        <p:blipFill rotWithShape="1">
          <a:blip r:embed="rId2"/>
          <a:srcRect b="1524"/>
          <a:stretch/>
        </p:blipFill>
        <p:spPr>
          <a:xfrm>
            <a:off x="2271946" y="1858686"/>
            <a:ext cx="4600108" cy="4213455"/>
          </a:xfrm>
          <a:prstGeom prst="rect">
            <a:avLst/>
          </a:prstGeom>
        </p:spPr>
      </p:pic>
    </p:spTree>
    <p:extLst>
      <p:ext uri="{BB962C8B-B14F-4D97-AF65-F5344CB8AC3E}">
        <p14:creationId xmlns:p14="http://schemas.microsoft.com/office/powerpoint/2010/main" val="405929770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fontAlgn="base">
              <a:spcBef>
                <a:spcPct val="0"/>
              </a:spcBef>
              <a:spcAft>
                <a:spcPct val="0"/>
              </a:spcAft>
              <a:buClrTx/>
            </a:pPr>
            <a:r>
              <a:rPr lang="en-US" altLang="en-US" kern="1200" dirty="0" smtClean="0">
                <a:latin typeface="Times New Roman" panose="02020603050405020304" pitchFamily="18" charset="0"/>
                <a:ea typeface="ＭＳ Ｐゴシック" charset="-128"/>
              </a:rPr>
              <a:t>Working the Pixels by Number</a:t>
            </a:r>
            <a:endParaRPr lang="en-US" altLang="en-US" kern="1200" dirty="0">
              <a:latin typeface="Times New Roman" panose="02020603050405020304" pitchFamily="18" charset="0"/>
              <a:ea typeface="ＭＳ Ｐゴシック" charset="-128"/>
            </a:endParaRPr>
          </a:p>
        </p:txBody>
      </p:sp>
      <p:sp>
        <p:nvSpPr>
          <p:cNvPr id="3" name="Text Placeholder 2"/>
          <p:cNvSpPr>
            <a:spLocks noGrp="1"/>
          </p:cNvSpPr>
          <p:nvPr>
            <p:ph type="body" idx="1"/>
          </p:nvPr>
        </p:nvSpPr>
        <p:spPr>
          <a:xfrm>
            <a:off x="457199" y="1600200"/>
            <a:ext cx="8229601" cy="1815851"/>
          </a:xfrm>
        </p:spPr>
        <p:txBody>
          <a:bodyPr wrap="square" lIns="91425" tIns="91425" rIns="91425" bIns="91425">
            <a:spAutoFit/>
          </a:bodyPr>
          <a:lstStyle/>
          <a:p>
            <a:pPr marL="255651" lvl="0" indent="-255651" fontAlgn="base">
              <a:spcAft>
                <a:spcPct val="0"/>
              </a:spcAft>
              <a:buFont typeface="Arial" panose="020B0604020202020204" pitchFamily="34" charset="0"/>
              <a:buChar char="•"/>
            </a:pPr>
            <a:r>
              <a:rPr lang="en-US" altLang="en-US" sz="2400" kern="1200" dirty="0">
                <a:solidFill>
                  <a:srgbClr val="000000"/>
                </a:solidFill>
                <a:latin typeface="Arial (Body)"/>
                <a:ea typeface="ＭＳ Ｐゴシック" charset="-128"/>
              </a:rPr>
              <a:t>To use </a:t>
            </a:r>
            <a:r>
              <a:rPr lang="en-US" altLang="en-US" sz="2400" b="1" kern="1200" dirty="0">
                <a:solidFill>
                  <a:srgbClr val="000000"/>
                </a:solidFill>
                <a:latin typeface="Arial (Body)"/>
                <a:ea typeface="ＭＳ Ｐゴシック" charset="-128"/>
              </a:rPr>
              <a:t>range</a:t>
            </a:r>
            <a:r>
              <a:rPr lang="en-US" altLang="en-US" sz="2400" kern="1200" dirty="0">
                <a:solidFill>
                  <a:srgbClr val="000000"/>
                </a:solidFill>
                <a:latin typeface="Arial (Body)"/>
                <a:ea typeface="ＭＳ Ｐゴシック" charset="-128"/>
              </a:rPr>
              <a:t>, </a:t>
            </a:r>
            <a:r>
              <a:rPr lang="en-US" altLang="en-US" sz="2400" kern="1200" dirty="0" smtClean="0">
                <a:solidFill>
                  <a:srgbClr val="000000"/>
                </a:solidFill>
                <a:latin typeface="Arial (Body)"/>
                <a:ea typeface="ＭＳ Ｐゴシック" charset="-128"/>
              </a:rPr>
              <a:t>we</a:t>
            </a:r>
            <a:r>
              <a:rPr lang="fr-FR" altLang="ja-JP" sz="2400" kern="1200" dirty="0" smtClean="0">
                <a:solidFill>
                  <a:srgbClr val="000000"/>
                </a:solidFill>
                <a:latin typeface="Arial (Body)"/>
                <a:ea typeface="ＭＳ Ｐゴシック" charset="-128"/>
              </a:rPr>
              <a:t>’</a:t>
            </a:r>
            <a:r>
              <a:rPr lang="en-US" altLang="ja-JP" sz="2400" kern="1200" dirty="0" smtClean="0">
                <a:solidFill>
                  <a:srgbClr val="000000"/>
                </a:solidFill>
                <a:latin typeface="Arial (Body)"/>
                <a:ea typeface="ＭＳ Ｐゴシック" charset="-128"/>
              </a:rPr>
              <a:t>ll </a:t>
            </a:r>
            <a:r>
              <a:rPr lang="en-US" altLang="ja-JP" sz="2400" kern="1200" dirty="0">
                <a:solidFill>
                  <a:srgbClr val="000000"/>
                </a:solidFill>
                <a:latin typeface="Arial (Body)"/>
                <a:ea typeface="ＭＳ Ｐゴシック" charset="-128"/>
              </a:rPr>
              <a:t>have to use </a:t>
            </a:r>
            <a:r>
              <a:rPr lang="en-US" altLang="ja-JP" sz="2400" b="1" kern="1200" dirty="0">
                <a:solidFill>
                  <a:srgbClr val="000000"/>
                </a:solidFill>
                <a:latin typeface="Arial (Body)"/>
                <a:ea typeface="ＭＳ Ｐゴシック" charset="-128"/>
              </a:rPr>
              <a:t>nested loops</a:t>
            </a:r>
          </a:p>
          <a:p>
            <a:pPr marL="741553" lvl="1" indent="-284353" fontAlgn="base">
              <a:spcAft>
                <a:spcPct val="0"/>
              </a:spcAft>
              <a:buFont typeface="Arial" panose="020B0604020202020204" pitchFamily="34" charset="0"/>
              <a:buChar char="–"/>
            </a:pPr>
            <a:r>
              <a:rPr lang="en-US" altLang="en-US" sz="2400" kern="1200" dirty="0">
                <a:solidFill>
                  <a:srgbClr val="000000"/>
                </a:solidFill>
                <a:latin typeface="Arial (Body)"/>
                <a:ea typeface="ＭＳ Ｐゴシック" charset="-128"/>
                <a:cs typeface="+mn-cs"/>
              </a:rPr>
              <a:t>One to walk the width, the other to walk the height</a:t>
            </a:r>
          </a:p>
          <a:p>
            <a:pPr lvl="2" fontAlgn="base">
              <a:spcAft>
                <a:spcPct val="0"/>
              </a:spcAft>
            </a:pPr>
            <a:r>
              <a:rPr lang="en-US" altLang="en-US" sz="2400" kern="1200" dirty="0">
                <a:solidFill>
                  <a:srgbClr val="000000"/>
                </a:solidFill>
                <a:latin typeface="Arial (Body)"/>
                <a:ea typeface="ＭＳ Ｐゴシック" charset="-128"/>
                <a:cs typeface="+mn-cs"/>
              </a:rPr>
              <a:t>Be sure to watch your blocks (i.e., indentation) carefully!</a:t>
            </a:r>
          </a:p>
        </p:txBody>
      </p:sp>
      <p:pic>
        <p:nvPicPr>
          <p:cNvPr id="4" name="Picture 3" descr="The code has 6 lines. The lines read as follows. Line 1. d e f increase Reds left parenthesis picture right parenthesis colon. Line 2. for x range left parenthesis 0 comma get Width left parenthesis picture right parenthesis right parenthesis colon. Line 3. for y in range left parenthesis 0 comma get Height left parenthesis picture right parenthesis right parenthesis colon. Line 4. p x equals get Pixel left parenthesis picture comma x comma y right parenthesis. Line 5. value equals get Red left parenthesis p x right parenthesis. Line 6. Set Red left parenthesis p x comma value asterisk 1 period 1 right parenthesi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63641" y="3609091"/>
            <a:ext cx="3890119" cy="2265330"/>
          </a:xfrm>
          <a:prstGeom prst="rect">
            <a:avLst/>
          </a:prstGeom>
        </p:spPr>
      </p:pic>
    </p:spTree>
    <p:extLst>
      <p:ext uri="{BB962C8B-B14F-4D97-AF65-F5344CB8AC3E}">
        <p14:creationId xmlns:p14="http://schemas.microsoft.com/office/powerpoint/2010/main" val="3787037267"/>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fontAlgn="base">
              <a:spcBef>
                <a:spcPct val="0"/>
              </a:spcBef>
              <a:spcAft>
                <a:spcPct val="0"/>
              </a:spcAft>
              <a:buClrTx/>
            </a:pPr>
            <a:r>
              <a:rPr lang="en-US" altLang="en-US" kern="1200" dirty="0" smtClean="0">
                <a:latin typeface="Times New Roman" panose="02020603050405020304" pitchFamily="18" charset="0"/>
                <a:ea typeface="ＭＳ Ｐゴシック" charset="-128"/>
              </a:rPr>
              <a:t>Blending Code </a:t>
            </a:r>
            <a:r>
              <a:rPr lang="en-US" altLang="en-US" sz="2000" b="0" kern="1200" dirty="0" smtClean="0">
                <a:latin typeface="Times New Roman" panose="02020603050405020304" pitchFamily="18" charset="0"/>
                <a:ea typeface="ＭＳ Ｐゴシック" charset="-128"/>
              </a:rPr>
              <a:t>(1 of 3)</a:t>
            </a:r>
            <a:endParaRPr lang="en-US" altLang="en-US" sz="2000" b="0" kern="1200" dirty="0">
              <a:latin typeface="Times New Roman" panose="02020603050405020304" pitchFamily="18" charset="0"/>
              <a:ea typeface="ＭＳ Ｐゴシック" charset="-128"/>
            </a:endParaRPr>
          </a:p>
        </p:txBody>
      </p:sp>
      <p:pic>
        <p:nvPicPr>
          <p:cNvPr id="5" name="Picture 4" descr="Computer code has 40 lines. The lines read as follows. Line 1. d e f blend Pictures left parenthesis right parenthesis colon. Line 2, indented once. barb equals make Picture left parenthesis double quote bar bar a period j p g double quote right parenthesis. Line 3, indented once. Katie equals make Picture left parenthesis double quote Katie dash smaller period j p g double quote right parenthesis. Line 4, indented once. canvas equals make Empty Picture left parenthesis 640 comma 480 right parenthesis. Line 5, indented once. hash Copy first 150 columns of Barb. Line 6, indented once. source X equals 0. Line 7, indented once. for target X in range left parenthesis 0 comma 150 right parenthesis colon. Line 8, indented twice. source Y equals 0. Line 9, indented twice. for target Y in range left parenthesis 0 comma get Height left parenthesis barb right parenthesis right parenthesis colon. Line 10, indented 3 times. color equals get Color left parenthesis get Pixel left parenthesis barb comma source X comma source Y right parenthesis right parenthesis. Line 11, indented 3 times. set Color left parenthesis get Pixel left parenthesis canvas comma target X comma target Y right parenthesis comma color right parenthesis. Line 12, indented 3 times. source Y equals source Y plus 1. Line 13, indented twice. source X equals source X plus 1. To be continued."/>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3087" y="1578063"/>
            <a:ext cx="5736336" cy="4212336"/>
          </a:xfrm>
          <a:prstGeom prst="rect">
            <a:avLst/>
          </a:prstGeom>
        </p:spPr>
      </p:pic>
      <p:sp>
        <p:nvSpPr>
          <p:cNvPr id="4" name="Text Placeholder 3"/>
          <p:cNvSpPr>
            <a:spLocks noGrp="1"/>
          </p:cNvSpPr>
          <p:nvPr>
            <p:ph type="body" idx="1"/>
          </p:nvPr>
        </p:nvSpPr>
        <p:spPr>
          <a:xfrm>
            <a:off x="6491651" y="2949677"/>
            <a:ext cx="2003420" cy="1292631"/>
          </a:xfrm>
        </p:spPr>
        <p:txBody>
          <a:bodyPr wrap="square" lIns="91425" tIns="91425" rIns="91425" bIns="91425">
            <a:spAutoFit/>
          </a:bodyPr>
          <a:lstStyle/>
          <a:p>
            <a:pPr marL="0" lvl="0" indent="0" eaLnBrk="0" fontAlgn="base" hangingPunct="0">
              <a:spcAft>
                <a:spcPct val="0"/>
              </a:spcAft>
              <a:buNone/>
            </a:pPr>
            <a:r>
              <a:rPr lang="en-US" altLang="en-US" sz="1800" kern="1200" dirty="0">
                <a:solidFill>
                  <a:srgbClr val="000000"/>
                </a:solidFill>
                <a:latin typeface="Arial (Body)"/>
                <a:ea typeface="ＭＳ Ｐゴシック" charset="-128"/>
                <a:cs typeface="+mn-cs"/>
              </a:rPr>
              <a:t>Straightforward copy of 150 </a:t>
            </a:r>
            <a:r>
              <a:rPr lang="en-US" altLang="en-US" sz="1800" kern="1200" dirty="0" smtClean="0">
                <a:solidFill>
                  <a:srgbClr val="000000"/>
                </a:solidFill>
                <a:latin typeface="Arial (Body)"/>
                <a:ea typeface="ＭＳ Ｐゴシック" charset="-128"/>
                <a:cs typeface="+mn-cs"/>
              </a:rPr>
              <a:t>column</a:t>
            </a:r>
            <a:r>
              <a:rPr lang="fr-FR" altLang="ja-JP" sz="1800" kern="1200" dirty="0" smtClean="0">
                <a:solidFill>
                  <a:srgbClr val="000000"/>
                </a:solidFill>
                <a:latin typeface="Arial (Body)"/>
                <a:ea typeface="ＭＳ Ｐゴシック" charset="-128"/>
                <a:cs typeface="+mn-cs"/>
              </a:rPr>
              <a:t>’</a:t>
            </a:r>
            <a:r>
              <a:rPr lang="en-US" altLang="ja-JP" sz="1800" kern="1200" dirty="0" smtClean="0">
                <a:solidFill>
                  <a:srgbClr val="000000"/>
                </a:solidFill>
                <a:latin typeface="Arial (Body)"/>
                <a:ea typeface="ＭＳ Ｐゴシック" charset="-128"/>
                <a:cs typeface="+mn-cs"/>
              </a:rPr>
              <a:t>s </a:t>
            </a:r>
            <a:r>
              <a:rPr lang="en-US" altLang="ja-JP" sz="1800" kern="1200" dirty="0">
                <a:solidFill>
                  <a:srgbClr val="000000"/>
                </a:solidFill>
                <a:latin typeface="Arial (Body)"/>
                <a:ea typeface="ＭＳ Ｐゴシック" charset="-128"/>
                <a:cs typeface="+mn-cs"/>
              </a:rPr>
              <a:t>of </a:t>
            </a:r>
            <a:r>
              <a:rPr lang="en-US" altLang="ja-JP" sz="1800" kern="1200" dirty="0" smtClean="0">
                <a:solidFill>
                  <a:srgbClr val="000000"/>
                </a:solidFill>
                <a:latin typeface="Arial (Body)"/>
                <a:ea typeface="ＭＳ Ｐゴシック" charset="-128"/>
                <a:cs typeface="+mn-cs"/>
              </a:rPr>
              <a:t>Barb</a:t>
            </a:r>
            <a:r>
              <a:rPr lang="fr-FR" altLang="ja-JP" sz="1800" kern="1200" dirty="0" smtClean="0">
                <a:solidFill>
                  <a:srgbClr val="000000"/>
                </a:solidFill>
                <a:latin typeface="Arial (Body)"/>
                <a:ea typeface="ＭＳ Ｐゴシック" charset="-128"/>
                <a:cs typeface="+mn-cs"/>
              </a:rPr>
              <a:t>’</a:t>
            </a:r>
            <a:r>
              <a:rPr lang="en-US" altLang="ja-JP" sz="1800" kern="1200" dirty="0" smtClean="0">
                <a:solidFill>
                  <a:srgbClr val="000000"/>
                </a:solidFill>
                <a:latin typeface="Arial (Body)"/>
                <a:ea typeface="ＭＳ Ｐゴシック" charset="-128"/>
                <a:cs typeface="+mn-cs"/>
              </a:rPr>
              <a:t>s </a:t>
            </a:r>
            <a:r>
              <a:rPr lang="en-US" altLang="ja-JP" sz="1800" kern="1200" dirty="0">
                <a:solidFill>
                  <a:srgbClr val="000000"/>
                </a:solidFill>
                <a:latin typeface="Arial (Body)"/>
                <a:ea typeface="ＭＳ Ｐゴシック" charset="-128"/>
                <a:cs typeface="+mn-cs"/>
              </a:rPr>
              <a:t>picture</a:t>
            </a:r>
            <a:endParaRPr lang="en-US" altLang="en-US" sz="1800" kern="1200" dirty="0">
              <a:solidFill>
                <a:srgbClr val="000000"/>
              </a:solidFill>
              <a:latin typeface="Arial (Body)"/>
              <a:ea typeface="ＭＳ Ｐゴシック" charset="-128"/>
              <a:cs typeface="+mn-cs"/>
            </a:endParaRPr>
          </a:p>
        </p:txBody>
      </p:sp>
    </p:spTree>
    <p:extLst>
      <p:ext uri="{BB962C8B-B14F-4D97-AF65-F5344CB8AC3E}">
        <p14:creationId xmlns:p14="http://schemas.microsoft.com/office/powerpoint/2010/main" val="1600406906"/>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fontAlgn="base">
              <a:spcBef>
                <a:spcPct val="0"/>
              </a:spcBef>
              <a:spcAft>
                <a:spcPct val="0"/>
              </a:spcAft>
              <a:buClrTx/>
            </a:pPr>
            <a:r>
              <a:rPr lang="en-US" altLang="en-US" kern="1200" dirty="0" smtClean="0">
                <a:latin typeface="Times New Roman" panose="02020603050405020304" pitchFamily="18" charset="0"/>
                <a:ea typeface="ＭＳ Ｐゴシック" charset="-128"/>
              </a:rPr>
              <a:t>Blending Code </a:t>
            </a:r>
            <a:r>
              <a:rPr lang="en-US" altLang="en-US" sz="2000" b="0" kern="1200" dirty="0" smtClean="0">
                <a:latin typeface="Times New Roman" panose="02020603050405020304" pitchFamily="18" charset="0"/>
                <a:ea typeface="ＭＳ Ｐゴシック" charset="-128"/>
              </a:rPr>
              <a:t>(2 of 3)</a:t>
            </a:r>
            <a:endParaRPr lang="en-US" altLang="en-US" sz="2000" b="0" kern="1200" dirty="0">
              <a:latin typeface="Times New Roman" panose="02020603050405020304" pitchFamily="18" charset="0"/>
              <a:ea typeface="ＭＳ Ｐゴシック" charset="-128"/>
            </a:endParaRPr>
          </a:p>
        </p:txBody>
      </p:sp>
      <p:pic>
        <p:nvPicPr>
          <p:cNvPr id="5" name="Picture 4" descr="Line 14. hash Now comma grab the rest of Barb. Line 15. hash at 50 percent sign Barb and 50 percent sign Katie. Line 16. overlap equals get Width left parenthesis barb right parenthesis minus 150. Line 17, indented once. Source X equals 0. Line 18, indented once. for target X in range left parenthesis 150 comma get Width left parenthesis barb right parenthesis right parenthesis colon. Line 19, indented twice. source Y equals 0. Line 20, indented twice. for target Y in range left parenthesis 0 comma get Height left parenthesis k a t i e right parenthesis right parenthesis colon. Line 21, indented 3 times. b Pixel equals get Pixel left parenthesis barb comma source X plus 150 comma source Y right parenthesis. Line 22, indented 3 times. k Pixel equals get Pixel left parenthesis k a t I e comma source X comma source Y right parenthesis. Line 23, indented 3 times. new Red equals 0 period 50 asterisk get Red left parenthesis b Pixel right parenthesis plus 0 period 50 asterisk get Red left parenthesis k Pixel right parenthesis. Line 24, indented 3 times. new Green equals 0 period 50 asterisk get Green left parenthesis b Pixel right parenthesis plus 0 period 50 asterisk get Green left parenthesis k Pixel right parenthesis. Line 25, indented 3 times. new Blue equals 0 period 50 asterisk get Blue left parenthesis b Pixel right parenthesis plus 0 period 50 asterisk get Blue left parenthesis k Pixel right parenthesis. Line 26, indented 3 times. color equals make Color left parenthesis new Red comma new Green comma new Blue right parenthesis. Line 27, indented 3 times. set Color left parenthesis get Pixel left parenthesis canvas comma target X comma target Y right parenthesis comma color right parenthesis. Line 28, indented 3 times. source Y equals source Y plus 1. Line 29, indented twice. source X equals source X plus 1. To be continued."/>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7620" y="1578117"/>
            <a:ext cx="5273002" cy="4670296"/>
          </a:xfrm>
          <a:prstGeom prst="rect">
            <a:avLst/>
          </a:prstGeom>
        </p:spPr>
      </p:pic>
      <p:sp>
        <p:nvSpPr>
          <p:cNvPr id="4" name="Text Placeholder 3"/>
          <p:cNvSpPr>
            <a:spLocks noGrp="1"/>
          </p:cNvSpPr>
          <p:nvPr>
            <p:ph type="body" idx="1"/>
          </p:nvPr>
        </p:nvSpPr>
        <p:spPr>
          <a:xfrm>
            <a:off x="6105833" y="1600200"/>
            <a:ext cx="2403987" cy="1415742"/>
          </a:xfrm>
        </p:spPr>
        <p:txBody>
          <a:bodyPr wrap="square" lIns="91425" tIns="91425" rIns="91425" bIns="91425">
            <a:spAutoFit/>
          </a:bodyPr>
          <a:lstStyle/>
          <a:p>
            <a:pPr marL="0" lvl="0" indent="0" eaLnBrk="0" fontAlgn="base" hangingPunct="0">
              <a:spcAft>
                <a:spcPct val="0"/>
              </a:spcAft>
              <a:buNone/>
            </a:pPr>
            <a:r>
              <a:rPr lang="en-US" altLang="en-US" sz="2000" kern="1200" dirty="0" smtClean="0">
                <a:solidFill>
                  <a:srgbClr val="000000"/>
                </a:solidFill>
                <a:latin typeface="Arial (Body)"/>
                <a:ea typeface="ＭＳ Ｐゴシック" charset="-128"/>
                <a:cs typeface="+mn-cs"/>
              </a:rPr>
              <a:t>Here</a:t>
            </a:r>
            <a:r>
              <a:rPr lang="fr-FR" altLang="ja-JP" sz="2000" kern="1200" dirty="0" smtClean="0">
                <a:solidFill>
                  <a:srgbClr val="000000"/>
                </a:solidFill>
                <a:latin typeface="Arial (Body)"/>
                <a:ea typeface="ＭＳ Ｐゴシック" charset="-128"/>
                <a:cs typeface="+mn-cs"/>
              </a:rPr>
              <a:t>’</a:t>
            </a:r>
            <a:r>
              <a:rPr lang="en-US" altLang="ja-JP" sz="2000" kern="1200" dirty="0" smtClean="0">
                <a:solidFill>
                  <a:srgbClr val="000000"/>
                </a:solidFill>
                <a:latin typeface="Arial (Body)"/>
                <a:ea typeface="ＭＳ Ｐゴシック" charset="-128"/>
                <a:cs typeface="+mn-cs"/>
              </a:rPr>
              <a:t>s </a:t>
            </a:r>
            <a:r>
              <a:rPr lang="en-US" altLang="ja-JP" sz="2000" kern="1200" dirty="0">
                <a:solidFill>
                  <a:srgbClr val="000000"/>
                </a:solidFill>
                <a:latin typeface="Arial (Body)"/>
                <a:ea typeface="ＭＳ Ｐゴシック" charset="-128"/>
                <a:cs typeface="+mn-cs"/>
              </a:rPr>
              <a:t>the trick. For each pixel, grab 50% of each red, green and blue</a:t>
            </a:r>
            <a:endParaRPr lang="en-US" altLang="en-US" sz="2000" kern="1200" dirty="0">
              <a:solidFill>
                <a:srgbClr val="000000"/>
              </a:solidFill>
              <a:latin typeface="Arial (Body)"/>
              <a:ea typeface="ＭＳ Ｐゴシック" charset="-128"/>
              <a:cs typeface="+mn-cs"/>
            </a:endParaRPr>
          </a:p>
        </p:txBody>
      </p:sp>
    </p:spTree>
    <p:extLst>
      <p:ext uri="{BB962C8B-B14F-4D97-AF65-F5344CB8AC3E}">
        <p14:creationId xmlns:p14="http://schemas.microsoft.com/office/powerpoint/2010/main" val="3173089146"/>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fontAlgn="base">
              <a:spcBef>
                <a:spcPct val="0"/>
              </a:spcBef>
              <a:spcAft>
                <a:spcPct val="0"/>
              </a:spcAft>
              <a:buClrTx/>
            </a:pPr>
            <a:r>
              <a:rPr lang="en-US" altLang="en-US" kern="1200" dirty="0" smtClean="0">
                <a:latin typeface="Times New Roman" panose="02020603050405020304" pitchFamily="18" charset="0"/>
                <a:ea typeface="ＭＳ Ｐゴシック" charset="-128"/>
              </a:rPr>
              <a:t>Blending Code </a:t>
            </a:r>
            <a:r>
              <a:rPr lang="en-US" altLang="en-US" sz="2000" b="0" kern="1200" dirty="0" smtClean="0">
                <a:latin typeface="Times New Roman" panose="02020603050405020304" pitchFamily="18" charset="0"/>
                <a:ea typeface="ＭＳ Ｐゴシック" charset="-128"/>
              </a:rPr>
              <a:t>(3 of 3)</a:t>
            </a:r>
            <a:endParaRPr lang="en-US" altLang="en-US" sz="2000" b="0" kern="1200" dirty="0">
              <a:latin typeface="Times New Roman" panose="02020603050405020304" pitchFamily="18" charset="0"/>
              <a:ea typeface="ＭＳ Ｐゴシック" charset="-128"/>
            </a:endParaRPr>
          </a:p>
        </p:txBody>
      </p:sp>
      <p:pic>
        <p:nvPicPr>
          <p:cNvPr id="4" name="Picture 3" descr="Line 30. hash Last columns of Katie. Line 31. Source X equals overlap. Line 32. for target X in range left parenthesis 150 plus overlap comma 150 plus get Width left parenthesis k a t I e right parenthesis right parenthesis colon. Line 33, indented twice. source Y equals 0. Line 34. for target Y in range left parenthesis 0 comma get Height left parenthesis k a t I e right parenthesis right parenthesis colon. Line 35, indented twice. color equals get Color left parenthesis get Pixel left parenthesis k a t I e comma source X comma source Y right parenthesis right parenthesis. Line 36, indented twice. set Color left parenthesis get Pixel left parenthesis canvas comma target X comma target Y right parenthesis comma color right parenthesis. Line 37, indented twice. source Y equals source Y plus 1. Line 38, indented once. source X equals source X plus 1. Line 39. show left parenthesis canvas right parenthesis. Line 40. return canva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9493" y="1844684"/>
            <a:ext cx="5646122" cy="3856146"/>
          </a:xfrm>
          <a:prstGeom prst="rect">
            <a:avLst/>
          </a:prstGeom>
        </p:spPr>
      </p:pic>
    </p:spTree>
    <p:extLst>
      <p:ext uri="{BB962C8B-B14F-4D97-AF65-F5344CB8AC3E}">
        <p14:creationId xmlns:p14="http://schemas.microsoft.com/office/powerpoint/2010/main" val="2524639100"/>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fontAlgn="base">
              <a:spcBef>
                <a:spcPct val="0"/>
              </a:spcBef>
              <a:spcAft>
                <a:spcPct val="0"/>
              </a:spcAft>
              <a:buClrTx/>
            </a:pPr>
            <a:r>
              <a:rPr lang="en-US" altLang="en-US" kern="1200" dirty="0" smtClean="0">
                <a:latin typeface="Times New Roman" panose="02020603050405020304" pitchFamily="18" charset="0"/>
                <a:ea typeface="ＭＳ Ｐゴシック" charset="-128"/>
              </a:rPr>
              <a:t>Drawing Lines on Carolina</a:t>
            </a:r>
            <a:endParaRPr lang="en-US" altLang="en-US" kern="1200" dirty="0">
              <a:latin typeface="Times New Roman" panose="02020603050405020304" pitchFamily="18" charset="0"/>
              <a:ea typeface="ＭＳ Ｐゴシック" charset="-128"/>
            </a:endParaRPr>
          </a:p>
        </p:txBody>
      </p:sp>
      <p:pic>
        <p:nvPicPr>
          <p:cNvPr id="3" name="Picture 2" descr="Computer code has 14 lines. The lines read as follows. Line 1. d e f line Example left parenthesis right parenthesis colon. Line 2, indented once. i m g equals make Picture left parenthesis pick A File left parenthesis right parenthesis right parenthesis. Line 3, indented once. vertical Lines left parenthesis i m g right parenthesis. Line 4, indented once. horizontal Lines left parenthesis i m g right parenthesis. Line 5, indented once. show left parenthesis i m g right parenthesis. Line 6, indented once. return i m g. Line 7. d e f horizontal Lines left parenthesis s r c right parenthesis colon. Line 8, indented once. for x in range left parenthesis 0 comma get Height left parenthesis s r c right parenthesis comma 5 right parenthesis colon. Line 9, indented twice. for y in range left parenthesis 0 comma get Width left parenthesis s r c right parenthesis right parenthesis colon. Line 10, indented 3 times. set Color left parenthesis get Pixel left parenthesis s r c comma y comma x right parenthesis comma black right parenthesis. Line 11. d e f vertical Lines left parenthesis s r c right parenthesis colon. Line 12, indented once. for x in range left parenthesis 0 comma get Width left parenthesis s r c right parenthesis comma 5 right parenthesis colon. Line 13, indented twice. for y in range left parenthesis 0 comma get Height left parenthesis s r c right parenthesis right parenthesis colon. Line 14, indented 3 times. set Color left parenthesis get Pixel left parenthesis s r c comma x comma y right parenthesis comma black right parenthesis."/>
          <p:cNvPicPr>
            <a:picLocks noChangeAspect="1"/>
          </p:cNvPicPr>
          <p:nvPr/>
        </p:nvPicPr>
        <p:blipFill rotWithShape="1">
          <a:blip r:embed="rId2"/>
          <a:srcRect l="2588" t="1855" r="2733" b="2338"/>
          <a:stretch/>
        </p:blipFill>
        <p:spPr>
          <a:xfrm>
            <a:off x="516190" y="1578078"/>
            <a:ext cx="3746091" cy="4719484"/>
          </a:xfrm>
          <a:prstGeom prst="rect">
            <a:avLst/>
          </a:prstGeom>
        </p:spPr>
      </p:pic>
      <p:pic>
        <p:nvPicPr>
          <p:cNvPr id="6" name="Picture 2" descr="Two screenshots show photos of a woman, the first shows normal features and the second shows the same photo under a gri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45746" y="1795475"/>
            <a:ext cx="3664013" cy="2917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Content Placeholder 3"/>
          <p:cNvSpPr>
            <a:spLocks noGrp="1"/>
          </p:cNvSpPr>
          <p:nvPr>
            <p:ph type="body" idx="1"/>
          </p:nvPr>
        </p:nvSpPr>
        <p:spPr>
          <a:xfrm>
            <a:off x="4745746" y="5080822"/>
            <a:ext cx="3941054" cy="800189"/>
          </a:xfrm>
        </p:spPr>
        <p:txBody>
          <a:bodyPr wrap="square" lIns="91425" tIns="91425" rIns="91425" bIns="91425" anchor="ctr">
            <a:spAutoFit/>
          </a:bodyPr>
          <a:lstStyle/>
          <a:p>
            <a:pPr marL="0" lvl="0" indent="0" eaLnBrk="0" fontAlgn="base" hangingPunct="0">
              <a:spcAft>
                <a:spcPct val="0"/>
              </a:spcAft>
              <a:buNone/>
            </a:pPr>
            <a:r>
              <a:rPr lang="en-US" altLang="en-US" sz="2000" kern="1200" dirty="0">
                <a:solidFill>
                  <a:srgbClr val="000000"/>
                </a:solidFill>
                <a:latin typeface="+mn-lt"/>
                <a:ea typeface="ＭＳ Ｐゴシック" charset="-128"/>
                <a:cs typeface="+mn-cs"/>
              </a:rPr>
              <a:t>We can use the color name </a:t>
            </a:r>
            <a:r>
              <a:rPr lang="en-US" altLang="ja-JP" sz="2000" kern="1200" dirty="0" smtClean="0">
                <a:solidFill>
                  <a:srgbClr val="000000"/>
                </a:solidFill>
                <a:latin typeface="+mn-lt"/>
                <a:ea typeface="ＭＳ Ｐゴシック" charset="-128"/>
                <a:cs typeface="+mn-cs"/>
              </a:rPr>
              <a:t>“black” </a:t>
            </a:r>
            <a:r>
              <a:rPr lang="en-US" altLang="ja-JP" sz="2000" kern="1200" dirty="0">
                <a:solidFill>
                  <a:srgbClr val="000000"/>
                </a:solidFill>
                <a:latin typeface="+mn-lt"/>
                <a:ea typeface="ＭＳ Ｐゴシック" charset="-128"/>
                <a:cs typeface="+mn-cs"/>
              </a:rPr>
              <a:t>– it</a:t>
            </a:r>
            <a:r>
              <a:rPr lang="fr-FR" altLang="ja-JP" sz="2000" kern="1200" dirty="0">
                <a:solidFill>
                  <a:srgbClr val="000000"/>
                </a:solidFill>
                <a:latin typeface="+mn-lt"/>
                <a:ea typeface="ＭＳ Ｐゴシック" charset="-128"/>
                <a:cs typeface="+mn-cs"/>
              </a:rPr>
              <a:t>'</a:t>
            </a:r>
            <a:r>
              <a:rPr lang="en-US" altLang="ja-JP" sz="2000" kern="1200" dirty="0">
                <a:solidFill>
                  <a:srgbClr val="000000"/>
                </a:solidFill>
                <a:latin typeface="+mn-lt"/>
                <a:ea typeface="ＭＳ Ｐゴシック" charset="-128"/>
                <a:cs typeface="+mn-cs"/>
              </a:rPr>
              <a:t>s pre-defined for us.</a:t>
            </a:r>
            <a:endParaRPr lang="en-US" altLang="en-US" sz="2000" kern="1200" dirty="0">
              <a:solidFill>
                <a:srgbClr val="000000"/>
              </a:solidFill>
              <a:latin typeface="+mn-lt"/>
              <a:ea typeface="ＭＳ Ｐゴシック" charset="-128"/>
              <a:cs typeface="+mn-cs"/>
            </a:endParaRPr>
          </a:p>
        </p:txBody>
      </p:sp>
    </p:spTree>
    <p:extLst>
      <p:ext uri="{BB962C8B-B14F-4D97-AF65-F5344CB8AC3E}">
        <p14:creationId xmlns:p14="http://schemas.microsoft.com/office/powerpoint/2010/main" val="3594554008"/>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fontAlgn="base">
              <a:spcBef>
                <a:spcPct val="0"/>
              </a:spcBef>
              <a:spcAft>
                <a:spcPct val="0"/>
              </a:spcAft>
              <a:buClrTx/>
            </a:pPr>
            <a:r>
              <a:rPr lang="en-US" altLang="en-US" kern="1200" dirty="0">
                <a:latin typeface="Times New Roman" panose="02020603050405020304" pitchFamily="18" charset="0"/>
                <a:ea typeface="ＭＳ Ｐゴシック" charset="-128"/>
              </a:rPr>
              <a:t>Yes, some Colors Are Already Defined</a:t>
            </a:r>
          </a:p>
        </p:txBody>
      </p:sp>
      <p:sp>
        <p:nvSpPr>
          <p:cNvPr id="3" name="Text Placeholder 2"/>
          <p:cNvSpPr>
            <a:spLocks noGrp="1"/>
          </p:cNvSpPr>
          <p:nvPr>
            <p:ph type="body" idx="1"/>
          </p:nvPr>
        </p:nvSpPr>
        <p:spPr>
          <a:xfrm>
            <a:off x="457200" y="1600200"/>
            <a:ext cx="8229600" cy="1292631"/>
          </a:xfrm>
        </p:spPr>
        <p:txBody>
          <a:bodyPr wrap="square" lIns="91425" tIns="91425" rIns="91425" bIns="91425">
            <a:spAutoFit/>
          </a:bodyPr>
          <a:lstStyle/>
          <a:p>
            <a:pPr marL="255651" lvl="0" indent="-255651" fontAlgn="base">
              <a:spcAft>
                <a:spcPct val="0"/>
              </a:spcAft>
              <a:buFont typeface="Arial" panose="020B0604020202020204" pitchFamily="34" charset="0"/>
              <a:buChar char="•"/>
              <a:tabLst/>
            </a:pPr>
            <a:r>
              <a:rPr lang="en-US" altLang="en-US" sz="2400" kern="1200" dirty="0">
                <a:solidFill>
                  <a:srgbClr val="000000"/>
                </a:solidFill>
                <a:latin typeface="Arial (Body)"/>
                <a:ea typeface="ＭＳ Ｐゴシック" charset="-128"/>
              </a:rPr>
              <a:t>Colors defined for you already: </a:t>
            </a:r>
            <a:r>
              <a:rPr lang="en-US" altLang="en-US" sz="2400" b="1" kern="1200" dirty="0">
                <a:solidFill>
                  <a:srgbClr val="000000"/>
                </a:solidFill>
                <a:latin typeface="Arial (Body)"/>
                <a:ea typeface="ＭＳ Ｐゴシック" charset="-128"/>
              </a:rPr>
              <a:t>black, white, blue, red, green, gray, </a:t>
            </a:r>
            <a:r>
              <a:rPr lang="en-US" altLang="en-US" sz="2400" b="1" kern="1200" dirty="0" smtClean="0">
                <a:solidFill>
                  <a:srgbClr val="000000"/>
                </a:solidFill>
                <a:latin typeface="Arial (Body)"/>
                <a:ea typeface="ＭＳ Ｐゴシック" charset="-128"/>
              </a:rPr>
              <a:t>lightGray</a:t>
            </a:r>
            <a:r>
              <a:rPr lang="en-US" altLang="en-US" sz="2400" b="1" kern="1200" dirty="0">
                <a:solidFill>
                  <a:srgbClr val="000000"/>
                </a:solidFill>
                <a:latin typeface="Arial (Body)"/>
                <a:ea typeface="ＭＳ Ｐゴシック" charset="-128"/>
              </a:rPr>
              <a:t>, darkGray, yellow, orange, pink, magenta, and cyan</a:t>
            </a:r>
          </a:p>
        </p:txBody>
      </p:sp>
    </p:spTree>
    <p:extLst>
      <p:ext uri="{BB962C8B-B14F-4D97-AF65-F5344CB8AC3E}">
        <p14:creationId xmlns:p14="http://schemas.microsoft.com/office/powerpoint/2010/main" val="3645681985"/>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fontAlgn="base">
              <a:spcBef>
                <a:spcPct val="0"/>
              </a:spcBef>
              <a:spcAft>
                <a:spcPct val="0"/>
              </a:spcAft>
              <a:buClrTx/>
            </a:pPr>
            <a:r>
              <a:rPr lang="en-US" altLang="en-US" kern="1200" dirty="0" smtClean="0">
                <a:latin typeface="Times New Roman" panose="02020603050405020304" pitchFamily="18" charset="0"/>
                <a:ea typeface="ＭＳ Ｐゴシック" charset="-128"/>
              </a:rPr>
              <a:t>That’s Tedious</a:t>
            </a:r>
            <a:endParaRPr lang="en-US" altLang="en-US" kern="1200" dirty="0">
              <a:latin typeface="Times New Roman" panose="02020603050405020304" pitchFamily="18" charset="0"/>
              <a:ea typeface="ＭＳ Ｐゴシック" charset="-128"/>
            </a:endParaRPr>
          </a:p>
        </p:txBody>
      </p:sp>
      <p:sp>
        <p:nvSpPr>
          <p:cNvPr id="3" name="Text Placeholder 2"/>
          <p:cNvSpPr>
            <a:spLocks noGrp="1"/>
          </p:cNvSpPr>
          <p:nvPr>
            <p:ph type="body" idx="1"/>
          </p:nvPr>
        </p:nvSpPr>
        <p:spPr>
          <a:xfrm>
            <a:off x="457200" y="1600200"/>
            <a:ext cx="8229600" cy="1854323"/>
          </a:xfrm>
        </p:spPr>
        <p:txBody>
          <a:bodyPr wrap="square" lIns="91425" tIns="91425" rIns="91425" bIns="91425">
            <a:spAutoFit/>
          </a:bodyPr>
          <a:lstStyle/>
          <a:p>
            <a:pPr marL="255651" lvl="0" indent="-255651" fontAlgn="base">
              <a:spcAft>
                <a:spcPct val="0"/>
              </a:spcAft>
              <a:buFont typeface="Arial" panose="020B0604020202020204" pitchFamily="34" charset="0"/>
              <a:buChar char="•"/>
              <a:tabLst/>
            </a:pPr>
            <a:r>
              <a:rPr lang="en-US" altLang="en-US" sz="2400" kern="1200" dirty="0" smtClean="0">
                <a:solidFill>
                  <a:srgbClr val="000000"/>
                </a:solidFill>
                <a:latin typeface="Arial (Body)"/>
                <a:ea typeface="ＭＳ Ｐゴシック" charset="-128"/>
              </a:rPr>
              <a:t>That</a:t>
            </a:r>
            <a:r>
              <a:rPr lang="fr-FR" altLang="ja-JP" sz="2400" kern="1200" dirty="0" smtClean="0">
                <a:solidFill>
                  <a:srgbClr val="000000"/>
                </a:solidFill>
                <a:latin typeface="Arial (Body)"/>
                <a:ea typeface="ＭＳ Ｐゴシック" charset="-128"/>
              </a:rPr>
              <a:t>’</a:t>
            </a:r>
            <a:r>
              <a:rPr lang="en-US" altLang="ja-JP" sz="2400" kern="1200" dirty="0" smtClean="0">
                <a:solidFill>
                  <a:srgbClr val="000000"/>
                </a:solidFill>
                <a:latin typeface="Arial (Body)"/>
                <a:ea typeface="ＭＳ Ｐゴシック" charset="-128"/>
              </a:rPr>
              <a:t>s </a:t>
            </a:r>
            <a:r>
              <a:rPr lang="en-US" altLang="ja-JP" sz="2400" kern="1200" dirty="0">
                <a:solidFill>
                  <a:srgbClr val="000000"/>
                </a:solidFill>
                <a:latin typeface="Arial (Body)"/>
                <a:ea typeface="ＭＳ Ｐゴシック" charset="-128"/>
              </a:rPr>
              <a:t>slow and tedious to set every pixel you want to make lines and text, etc.</a:t>
            </a:r>
          </a:p>
          <a:p>
            <a:pPr marL="255651" lvl="0" indent="-255651" fontAlgn="base">
              <a:spcAft>
                <a:spcPct val="0"/>
              </a:spcAft>
              <a:buFont typeface="Arial" panose="020B0604020202020204" pitchFamily="34" charset="0"/>
              <a:buChar char="•"/>
              <a:tabLst/>
            </a:pPr>
            <a:r>
              <a:rPr lang="en-US" altLang="en-US" sz="2400" kern="1200" dirty="0">
                <a:solidFill>
                  <a:srgbClr val="000000"/>
                </a:solidFill>
                <a:latin typeface="Arial (Body)"/>
                <a:ea typeface="ＭＳ Ｐゴシック" charset="-128"/>
              </a:rPr>
              <a:t>What you really want to do is to think in terms of your desired effect (think about </a:t>
            </a:r>
            <a:r>
              <a:rPr lang="en-US" altLang="ja-JP" sz="2400" kern="1200" dirty="0" smtClean="0">
                <a:solidFill>
                  <a:srgbClr val="000000"/>
                </a:solidFill>
                <a:latin typeface="Arial (Body)"/>
                <a:ea typeface="ＭＳ Ｐゴシック" charset="-128"/>
              </a:rPr>
              <a:t>“requirements” </a:t>
            </a:r>
            <a:r>
              <a:rPr lang="en-US" altLang="ja-JP" sz="2400" kern="1200" dirty="0">
                <a:solidFill>
                  <a:srgbClr val="000000"/>
                </a:solidFill>
                <a:latin typeface="Arial (Body)"/>
                <a:ea typeface="ＭＳ Ｐゴシック" charset="-128"/>
              </a:rPr>
              <a:t>and </a:t>
            </a:r>
            <a:r>
              <a:rPr lang="en-US" altLang="ja-JP" sz="2400" kern="1200" dirty="0" smtClean="0">
                <a:solidFill>
                  <a:srgbClr val="000000"/>
                </a:solidFill>
                <a:latin typeface="Arial (Body)"/>
                <a:ea typeface="ＭＳ Ｐゴシック" charset="-128"/>
              </a:rPr>
              <a:t>“design”)</a:t>
            </a:r>
            <a:endParaRPr lang="en-US" altLang="en-US" sz="2400" kern="1200" dirty="0">
              <a:solidFill>
                <a:srgbClr val="000000"/>
              </a:solidFill>
              <a:latin typeface="Arial (Body)"/>
              <a:ea typeface="ＭＳ Ｐゴシック" charset="-128"/>
            </a:endParaRPr>
          </a:p>
        </p:txBody>
      </p:sp>
    </p:spTree>
    <p:extLst>
      <p:ext uri="{BB962C8B-B14F-4D97-AF65-F5344CB8AC3E}">
        <p14:creationId xmlns:p14="http://schemas.microsoft.com/office/powerpoint/2010/main" val="924557881"/>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fontAlgn="base">
              <a:spcBef>
                <a:spcPct val="0"/>
              </a:spcBef>
              <a:spcAft>
                <a:spcPct val="0"/>
              </a:spcAft>
              <a:buClrTx/>
            </a:pPr>
            <a:r>
              <a:rPr lang="en-US" altLang="en-US" kern="1200" dirty="0" smtClean="0">
                <a:latin typeface="Times New Roman" panose="02020603050405020304" pitchFamily="18" charset="0"/>
                <a:ea typeface="ＭＳ Ｐゴシック" charset="-128"/>
              </a:rPr>
              <a:t>New Functions</a:t>
            </a:r>
            <a:endParaRPr lang="en-US" altLang="en-US" kern="1200" dirty="0">
              <a:latin typeface="Times New Roman" panose="02020603050405020304" pitchFamily="18" charset="0"/>
              <a:ea typeface="ＭＳ Ｐゴシック" charset="-128"/>
            </a:endParaRPr>
          </a:p>
        </p:txBody>
      </p:sp>
      <p:sp>
        <p:nvSpPr>
          <p:cNvPr id="3" name="Text Placeholder 2"/>
          <p:cNvSpPr>
            <a:spLocks noGrp="1"/>
          </p:cNvSpPr>
          <p:nvPr>
            <p:ph type="body" idx="1"/>
          </p:nvPr>
        </p:nvSpPr>
        <p:spPr>
          <a:xfrm>
            <a:off x="457200" y="1600200"/>
            <a:ext cx="8391832" cy="4455035"/>
          </a:xfrm>
        </p:spPr>
        <p:txBody>
          <a:bodyPr wrap="square" lIns="91425" tIns="91425" rIns="91425" bIns="91425">
            <a:spAutoFit/>
          </a:bodyPr>
          <a:lstStyle/>
          <a:p>
            <a:pPr marL="255651" lvl="0" indent="-255651" fontAlgn="base">
              <a:spcAft>
                <a:spcPct val="0"/>
              </a:spcAft>
              <a:buFont typeface="Arial" panose="020B0604020202020204" pitchFamily="34" charset="0"/>
              <a:buChar char="•"/>
              <a:tabLst/>
            </a:pPr>
            <a:r>
              <a:rPr lang="en-US" altLang="en-US" sz="2400" b="1" kern="1200" dirty="0">
                <a:solidFill>
                  <a:srgbClr val="000000"/>
                </a:solidFill>
                <a:latin typeface="Arial (Body)"/>
                <a:ea typeface="ＭＳ Ｐゴシック" charset="-128"/>
              </a:rPr>
              <a:t>addText(pict,x,y,string) </a:t>
            </a:r>
            <a:r>
              <a:rPr lang="en-US" altLang="en-US" sz="2400" kern="1200" dirty="0">
                <a:solidFill>
                  <a:srgbClr val="000000"/>
                </a:solidFill>
                <a:latin typeface="Arial (Body)"/>
                <a:ea typeface="ＭＳ Ｐゴシック" charset="-128"/>
              </a:rPr>
              <a:t>puts the string starting at position (x,y) in the picture</a:t>
            </a:r>
          </a:p>
          <a:p>
            <a:pPr marL="255651" lvl="0" indent="-255651" fontAlgn="base">
              <a:spcAft>
                <a:spcPct val="0"/>
              </a:spcAft>
              <a:buFont typeface="Arial" panose="020B0604020202020204" pitchFamily="34" charset="0"/>
              <a:buChar char="•"/>
              <a:tabLst/>
            </a:pPr>
            <a:r>
              <a:rPr lang="en-US" altLang="en-US" sz="2400" b="1" kern="1200" dirty="0">
                <a:solidFill>
                  <a:srgbClr val="000000"/>
                </a:solidFill>
                <a:latin typeface="Arial (Body)"/>
                <a:ea typeface="ＭＳ Ｐゴシック" charset="-128"/>
              </a:rPr>
              <a:t>addLine(picture,x1,y1,x2,y2) </a:t>
            </a:r>
            <a:r>
              <a:rPr lang="en-US" altLang="en-US" sz="2400" kern="1200" dirty="0">
                <a:solidFill>
                  <a:srgbClr val="000000"/>
                </a:solidFill>
                <a:latin typeface="Arial (Body)"/>
                <a:ea typeface="ＭＳ Ｐゴシック" charset="-128"/>
              </a:rPr>
              <a:t>draws a line from position (x1,y1) to (x2,y2)</a:t>
            </a:r>
          </a:p>
          <a:p>
            <a:pPr marL="255651" lvl="0" indent="-255651" fontAlgn="base">
              <a:spcAft>
                <a:spcPct val="0"/>
              </a:spcAft>
              <a:buFont typeface="Arial" panose="020B0604020202020204" pitchFamily="34" charset="0"/>
              <a:buChar char="•"/>
              <a:tabLst/>
            </a:pPr>
            <a:r>
              <a:rPr lang="en-US" altLang="en-US" sz="2400" b="1" kern="1200" dirty="0">
                <a:solidFill>
                  <a:srgbClr val="000000"/>
                </a:solidFill>
                <a:latin typeface="Arial (Body)"/>
                <a:ea typeface="ＭＳ Ｐゴシック" charset="-128"/>
              </a:rPr>
              <a:t>addRect(pict,x1,y1,w,h) </a:t>
            </a:r>
            <a:r>
              <a:rPr lang="en-US" altLang="en-US" sz="2400" kern="1200" dirty="0">
                <a:solidFill>
                  <a:srgbClr val="000000"/>
                </a:solidFill>
                <a:latin typeface="Arial (Body)"/>
                <a:ea typeface="ＭＳ Ｐゴシック" charset="-128"/>
              </a:rPr>
              <a:t>draws a black rectangle (unfilled) with the upper left hand corner of (x1,y1) and a width of w and height of h</a:t>
            </a:r>
          </a:p>
          <a:p>
            <a:pPr marL="255651" lvl="0" indent="-255651" fontAlgn="base">
              <a:spcAft>
                <a:spcPct val="0"/>
              </a:spcAft>
              <a:buFont typeface="Arial" panose="020B0604020202020204" pitchFamily="34" charset="0"/>
              <a:buChar char="•"/>
              <a:tabLst/>
            </a:pPr>
            <a:r>
              <a:rPr lang="en-US" altLang="en-US" sz="2400" b="1" kern="1200" dirty="0">
                <a:solidFill>
                  <a:srgbClr val="000000"/>
                </a:solidFill>
                <a:latin typeface="Arial (Body)"/>
                <a:ea typeface="ＭＳ Ｐゴシック" charset="-128"/>
              </a:rPr>
              <a:t>addRectFilled(pict,x1,y1,w,h,color) </a:t>
            </a:r>
            <a:r>
              <a:rPr lang="en-US" altLang="en-US" sz="2400" kern="1200" dirty="0">
                <a:solidFill>
                  <a:srgbClr val="000000"/>
                </a:solidFill>
                <a:latin typeface="Arial (Body)"/>
                <a:ea typeface="ＭＳ Ｐゴシック" charset="-128"/>
              </a:rPr>
              <a:t>draws a rectangle filled with the color of your choice with the upper left hand corner of (x1,y1) and a width of w and height of </a:t>
            </a:r>
            <a:r>
              <a:rPr lang="en-US" altLang="en-US" sz="2400" kern="1200" dirty="0" smtClean="0">
                <a:solidFill>
                  <a:srgbClr val="000000"/>
                </a:solidFill>
                <a:latin typeface="Arial (Body)"/>
                <a:ea typeface="ＭＳ Ｐゴシック" charset="-128"/>
              </a:rPr>
              <a:t>h</a:t>
            </a:r>
            <a:endParaRPr lang="en-US" altLang="en-US" sz="2400" kern="1200" dirty="0">
              <a:solidFill>
                <a:srgbClr val="000000"/>
              </a:solidFill>
              <a:latin typeface="Arial (Body)"/>
              <a:ea typeface="ＭＳ Ｐゴシック" charset="-128"/>
            </a:endParaRPr>
          </a:p>
        </p:txBody>
      </p:sp>
    </p:spTree>
    <p:extLst>
      <p:ext uri="{BB962C8B-B14F-4D97-AF65-F5344CB8AC3E}">
        <p14:creationId xmlns:p14="http://schemas.microsoft.com/office/powerpoint/2010/main" val="2002933212"/>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a:spcBef>
                <a:spcPct val="0"/>
              </a:spcBef>
              <a:buClrTx/>
              <a:defRPr/>
            </a:pPr>
            <a:r>
              <a:rPr lang="en-US" kern="1200" dirty="0" smtClean="0">
                <a:latin typeface="Times New Roman" panose="02020603050405020304" pitchFamily="18" charset="0"/>
                <a:ea typeface="ＭＳ Ｐゴシック" charset="0"/>
                <a:cs typeface="+mj-cs"/>
              </a:rPr>
              <a:t>The Mysterious Red Box on the Beach</a:t>
            </a:r>
            <a:endParaRPr lang="en-US" kern="1200" dirty="0">
              <a:latin typeface="Times New Roman" panose="02020603050405020304" pitchFamily="18" charset="0"/>
              <a:ea typeface="ＭＳ Ｐゴシック" charset="0"/>
              <a:cs typeface="+mj-cs"/>
            </a:endParaRPr>
          </a:p>
        </p:txBody>
      </p:sp>
      <p:pic>
        <p:nvPicPr>
          <p:cNvPr id="6" name="Picture 5" descr="The code has 5 lines. The lines read as follows. Line 1. d e f add A Box left parenthesis right parenthesis colon. Line 2, indented once. beach equals make Picture left parenthesis double quote beach period j p g double quote right parenthesis. Line 3, indented once. add R e c t Filled left parenthesis beach comma 150 comma 150 comma 50 comma 50 comma red right parenthesis. Line 4, indented once. show left parenthesis beach right parenthesis. Line 5, indented once. return beach."/>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3878" y="1690904"/>
            <a:ext cx="5791889" cy="1566672"/>
          </a:xfrm>
          <a:prstGeom prst="rect">
            <a:avLst/>
          </a:prstGeom>
        </p:spPr>
      </p:pic>
      <p:pic>
        <p:nvPicPr>
          <p:cNvPr id="7" name="Picture 2" descr="A photo of a beach. A red square is on the foregroun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8231" y="3547342"/>
            <a:ext cx="3647536" cy="27356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30688524"/>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fontAlgn="base">
              <a:spcBef>
                <a:spcPct val="0"/>
              </a:spcBef>
              <a:spcAft>
                <a:spcPct val="0"/>
              </a:spcAft>
              <a:buClrTx/>
            </a:pPr>
            <a:r>
              <a:rPr lang="en-US" altLang="en-US" kern="1200" dirty="0" smtClean="0">
                <a:latin typeface="Times New Roman" panose="02020603050405020304" pitchFamily="18" charset="0"/>
                <a:ea typeface="ＭＳ Ｐゴシック" charset="-128"/>
              </a:rPr>
              <a:t>Example Picture</a:t>
            </a:r>
            <a:endParaRPr lang="en-US" altLang="en-US" kern="1200" dirty="0">
              <a:latin typeface="Times New Roman" panose="02020603050405020304" pitchFamily="18" charset="0"/>
              <a:ea typeface="ＭＳ Ｐゴシック" charset="-128"/>
            </a:endParaRPr>
          </a:p>
        </p:txBody>
      </p:sp>
      <p:pic>
        <p:nvPicPr>
          <p:cNvPr id="6" name="Picture 5" descr="Computer code has 7 lines. The lines read as follows. Line 1. d e f little picture left parenthesis right parenthesis colon. Line 2, indented once. canvas equals make Picture left parenthesis get Media Path left parenthesis double quote 640 multiplied by 480 period j p g double quote right parenthesis right parenthesis. Line 3, indented once. add Text left parenthesis canvas comma 10 comma 50 comma double quote This is not a picture double quote right parenthesis. Line 4, indented once. add Line left parenthesis canvas comma 10 comma 20 comma 300 comma 50 right parenthesis. Line 5, indented once. add R e c t Filled left parenthesis canvas comma 0 comma 200 comma 300 comma 500 comma yellow right parenthesis. Line 6, indented once. add R e c t left parenthesis canvas comma 10 comma 210 comma 290 comma 490 comma yellow right parenthesis. Line 7, indented once. return canva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2648" y="1647064"/>
            <a:ext cx="6028944" cy="2011680"/>
          </a:xfrm>
          <a:prstGeom prst="rect">
            <a:avLst/>
          </a:prstGeom>
        </p:spPr>
      </p:pic>
      <p:pic>
        <p:nvPicPr>
          <p:cNvPr id="7" name="Picture 6" descr="An illustration shows a slanting line above a box. The line is labeled, this is not a picture. The box has a yellow shadow behind its black outlin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3060595" y="4032271"/>
            <a:ext cx="3022810" cy="2267107"/>
          </a:xfrm>
          <a:prstGeom prst="rect">
            <a:avLst/>
          </a:prstGeom>
          <a:noFill/>
          <a:ln>
            <a:solidFill>
              <a:schemeClr val="tx1"/>
            </a:solidFill>
            <a:miter lim="800000"/>
            <a:headEnd/>
            <a:tailEnd/>
          </a:ln>
        </p:spPr>
      </p:pic>
    </p:spTree>
    <p:extLst>
      <p:ext uri="{BB962C8B-B14F-4D97-AF65-F5344CB8AC3E}">
        <p14:creationId xmlns:p14="http://schemas.microsoft.com/office/powerpoint/2010/main" val="3133725721"/>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fontAlgn="base">
              <a:spcBef>
                <a:spcPct val="0"/>
              </a:spcBef>
              <a:spcAft>
                <a:spcPct val="0"/>
              </a:spcAft>
              <a:buClrTx/>
            </a:pPr>
            <a:r>
              <a:rPr lang="en-US" altLang="en-US" kern="1200" dirty="0" smtClean="0">
                <a:latin typeface="Times New Roman" panose="02020603050405020304" pitchFamily="18" charset="0"/>
                <a:ea typeface="ＭＳ Ｐゴシック" charset="-128"/>
              </a:rPr>
              <a:t>A Thought Experiment</a:t>
            </a:r>
            <a:endParaRPr lang="en-US" altLang="en-US" kern="1200" dirty="0">
              <a:latin typeface="Times New Roman" panose="02020603050405020304" pitchFamily="18" charset="0"/>
              <a:ea typeface="ＭＳ Ｐゴシック" charset="-128"/>
            </a:endParaRPr>
          </a:p>
        </p:txBody>
      </p:sp>
      <p:sp>
        <p:nvSpPr>
          <p:cNvPr id="3" name="Text Placeholder 2"/>
          <p:cNvSpPr>
            <a:spLocks noGrp="1"/>
          </p:cNvSpPr>
          <p:nvPr>
            <p:ph type="body" idx="1"/>
          </p:nvPr>
        </p:nvSpPr>
        <p:spPr>
          <a:xfrm>
            <a:off x="457200" y="1600200"/>
            <a:ext cx="8229600" cy="3270096"/>
          </a:xfrm>
        </p:spPr>
        <p:txBody>
          <a:bodyPr wrap="square" lIns="91425" tIns="91425" rIns="91425" bIns="91425">
            <a:spAutoFit/>
          </a:bodyPr>
          <a:lstStyle/>
          <a:p>
            <a:pPr marL="255651" lvl="0" indent="-255651" fontAlgn="base">
              <a:spcAft>
                <a:spcPct val="0"/>
              </a:spcAft>
              <a:buFont typeface="Arial" panose="020B0604020202020204" pitchFamily="34" charset="0"/>
              <a:buChar char="•"/>
              <a:tabLst/>
            </a:pPr>
            <a:r>
              <a:rPr lang="en-US" altLang="en-US" sz="2400" kern="1200" dirty="0">
                <a:solidFill>
                  <a:srgbClr val="000000"/>
                </a:solidFill>
                <a:latin typeface="Arial (Body)"/>
                <a:ea typeface="ＭＳ Ｐゴシック" charset="-128"/>
              </a:rPr>
              <a:t>Look at that previous page: Which has a fewer number of bytes?</a:t>
            </a:r>
          </a:p>
          <a:p>
            <a:pPr marL="741553" lvl="1" indent="-284353" fontAlgn="base">
              <a:spcAft>
                <a:spcPct val="0"/>
              </a:spcAft>
              <a:buFont typeface="Arial" panose="020B0604020202020204" pitchFamily="34" charset="0"/>
              <a:buChar char="–"/>
            </a:pPr>
            <a:r>
              <a:rPr lang="en-US" altLang="en-US" sz="2400" kern="1200" dirty="0">
                <a:solidFill>
                  <a:srgbClr val="000000"/>
                </a:solidFill>
                <a:latin typeface="Arial (Body)"/>
                <a:ea typeface="ＭＳ Ｐゴシック" charset="-128"/>
                <a:cs typeface="+mn-cs"/>
              </a:rPr>
              <a:t>The program that drew the picture</a:t>
            </a:r>
          </a:p>
          <a:p>
            <a:pPr marL="741553" lvl="1" indent="-284353" fontAlgn="base">
              <a:spcAft>
                <a:spcPct val="0"/>
              </a:spcAft>
              <a:buFont typeface="Arial" panose="020B0604020202020204" pitchFamily="34" charset="0"/>
              <a:buChar char="–"/>
            </a:pPr>
            <a:r>
              <a:rPr lang="en-US" altLang="en-US" sz="2400" kern="1200" dirty="0">
                <a:solidFill>
                  <a:srgbClr val="000000"/>
                </a:solidFill>
                <a:latin typeface="Arial (Body)"/>
                <a:ea typeface="ＭＳ Ｐゴシック" charset="-128"/>
                <a:cs typeface="+mn-cs"/>
              </a:rPr>
              <a:t>The pixels in the picture itself.</a:t>
            </a:r>
          </a:p>
          <a:p>
            <a:pPr marL="255651" lvl="0" indent="-255651" fontAlgn="base">
              <a:spcAft>
                <a:spcPct val="0"/>
              </a:spcAft>
              <a:buFont typeface="Arial" panose="020B0604020202020204" pitchFamily="34" charset="0"/>
              <a:buChar char="•"/>
              <a:tabLst/>
            </a:pPr>
            <a:r>
              <a:rPr lang="en-US" altLang="en-US" sz="2400" kern="1200" dirty="0" smtClean="0">
                <a:solidFill>
                  <a:srgbClr val="000000"/>
                </a:solidFill>
                <a:latin typeface="Arial (Body)"/>
                <a:ea typeface="ＭＳ Ｐゴシック" charset="-128"/>
              </a:rPr>
              <a:t>It</a:t>
            </a:r>
            <a:r>
              <a:rPr lang="fr-FR" altLang="ja-JP" sz="2400" kern="1200" dirty="0" smtClean="0">
                <a:solidFill>
                  <a:srgbClr val="000000"/>
                </a:solidFill>
                <a:latin typeface="Arial (Body)"/>
                <a:ea typeface="ＭＳ Ｐゴシック" charset="-128"/>
              </a:rPr>
              <a:t>’</a:t>
            </a:r>
            <a:r>
              <a:rPr lang="en-US" altLang="ja-JP" sz="2400" kern="1200" dirty="0" smtClean="0">
                <a:solidFill>
                  <a:srgbClr val="000000"/>
                </a:solidFill>
                <a:latin typeface="Arial (Body)"/>
                <a:ea typeface="ＭＳ Ｐゴシック" charset="-128"/>
              </a:rPr>
              <a:t>s </a:t>
            </a:r>
            <a:r>
              <a:rPr lang="en-US" altLang="ja-JP" sz="2400" kern="1200" dirty="0">
                <a:solidFill>
                  <a:srgbClr val="000000"/>
                </a:solidFill>
                <a:latin typeface="Arial (Body)"/>
                <a:ea typeface="ＭＳ Ｐゴシック" charset="-128"/>
              </a:rPr>
              <a:t>a no-brainer</a:t>
            </a:r>
          </a:p>
          <a:p>
            <a:pPr marL="741553" lvl="1" indent="-284353" fontAlgn="base">
              <a:spcAft>
                <a:spcPct val="0"/>
              </a:spcAft>
              <a:buFont typeface="Arial" panose="020B0604020202020204" pitchFamily="34" charset="0"/>
              <a:buChar char="–"/>
            </a:pPr>
            <a:r>
              <a:rPr lang="en-US" altLang="en-US" sz="2400" kern="1200" dirty="0">
                <a:solidFill>
                  <a:srgbClr val="000000"/>
                </a:solidFill>
                <a:latin typeface="Arial (Body)"/>
                <a:ea typeface="ＭＳ Ｐゴシック" charset="-128"/>
                <a:cs typeface="+mn-cs"/>
              </a:rPr>
              <a:t>The program is less than 100 characters (100 bytes)</a:t>
            </a:r>
          </a:p>
          <a:p>
            <a:pPr marL="741553" lvl="1" indent="-284353" fontAlgn="base">
              <a:spcAft>
                <a:spcPct val="0"/>
              </a:spcAft>
              <a:buFont typeface="Arial" panose="020B0604020202020204" pitchFamily="34" charset="0"/>
              <a:buChar char="–"/>
            </a:pPr>
            <a:r>
              <a:rPr lang="en-US" altLang="en-US" sz="2400" kern="1200" dirty="0">
                <a:solidFill>
                  <a:srgbClr val="000000"/>
                </a:solidFill>
                <a:latin typeface="Arial (Body)"/>
                <a:ea typeface="ＭＳ Ｐゴシック" charset="-128"/>
                <a:cs typeface="+mn-cs"/>
              </a:rPr>
              <a:t>The picture is stored on disk at about 15,000 bytes</a:t>
            </a:r>
          </a:p>
        </p:txBody>
      </p:sp>
    </p:spTree>
    <p:extLst>
      <p:ext uri="{BB962C8B-B14F-4D97-AF65-F5344CB8AC3E}">
        <p14:creationId xmlns:p14="http://schemas.microsoft.com/office/powerpoint/2010/main" val="147184137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a:spcBef>
                <a:spcPct val="0"/>
              </a:spcBef>
              <a:buClrTx/>
              <a:defRPr/>
            </a:pPr>
            <a:r>
              <a:rPr lang="en-US" kern="1200" dirty="0" smtClean="0">
                <a:latin typeface="Times New Roman" panose="02020603050405020304" pitchFamily="18" charset="0"/>
                <a:ea typeface="+mj-ea"/>
                <a:cs typeface="+mj-cs"/>
              </a:rPr>
              <a:t>What’s Going on Here?</a:t>
            </a:r>
            <a:endParaRPr lang="en-US" kern="1200" dirty="0">
              <a:latin typeface="Times New Roman" panose="02020603050405020304" pitchFamily="18" charset="0"/>
              <a:ea typeface="+mj-ea"/>
              <a:cs typeface="+mj-cs"/>
            </a:endParaRPr>
          </a:p>
        </p:txBody>
      </p:sp>
      <p:sp>
        <p:nvSpPr>
          <p:cNvPr id="4" name="Text Placeholder 3"/>
          <p:cNvSpPr>
            <a:spLocks noGrp="1"/>
          </p:cNvSpPr>
          <p:nvPr>
            <p:ph type="body" idx="1"/>
          </p:nvPr>
        </p:nvSpPr>
        <p:spPr>
          <a:xfrm>
            <a:off x="457200" y="1600200"/>
            <a:ext cx="3304904" cy="2592987"/>
          </a:xfrm>
        </p:spPr>
        <p:txBody>
          <a:bodyPr wrap="square" lIns="91425" tIns="91425" rIns="91425" bIns="91425">
            <a:spAutoFit/>
          </a:bodyPr>
          <a:lstStyle/>
          <a:p>
            <a:pPr marL="0" lvl="0" indent="0" eaLnBrk="0" fontAlgn="base" hangingPunct="0">
              <a:spcAft>
                <a:spcPct val="0"/>
              </a:spcAft>
              <a:buNone/>
            </a:pPr>
            <a:r>
              <a:rPr lang="en-US" altLang="en-US" sz="2400" kern="1200" dirty="0">
                <a:solidFill>
                  <a:srgbClr val="000000"/>
                </a:solidFill>
                <a:latin typeface="Arial (Body)"/>
                <a:ea typeface="ＭＳ Ｐゴシック" charset="-128"/>
                <a:cs typeface="+mn-cs"/>
              </a:rPr>
              <a:t>The first time through the first loop, x is the name for 0.</a:t>
            </a:r>
          </a:p>
          <a:p>
            <a:pPr marL="0" lvl="0" indent="0" eaLnBrk="0" fontAlgn="base" hangingPunct="0">
              <a:spcAft>
                <a:spcPct val="0"/>
              </a:spcAft>
              <a:buNone/>
            </a:pPr>
            <a:r>
              <a:rPr lang="en-US" altLang="en-US" sz="2400" kern="1200" dirty="0" smtClean="0">
                <a:solidFill>
                  <a:srgbClr val="000000"/>
                </a:solidFill>
                <a:latin typeface="Arial (Body)"/>
                <a:ea typeface="ＭＳ Ｐゴシック" charset="-128"/>
                <a:cs typeface="+mn-cs"/>
              </a:rPr>
              <a:t>We</a:t>
            </a:r>
            <a:r>
              <a:rPr lang="fr-FR" altLang="ja-JP" sz="2400" kern="1200" dirty="0" smtClean="0">
                <a:solidFill>
                  <a:srgbClr val="000000"/>
                </a:solidFill>
                <a:latin typeface="Arial (Body)"/>
                <a:ea typeface="ＭＳ Ｐゴシック" charset="-128"/>
                <a:cs typeface="+mn-cs"/>
              </a:rPr>
              <a:t>’</a:t>
            </a:r>
            <a:r>
              <a:rPr lang="en-US" altLang="ja-JP" sz="2400" kern="1200" dirty="0" smtClean="0">
                <a:solidFill>
                  <a:srgbClr val="000000"/>
                </a:solidFill>
                <a:latin typeface="Arial (Body)"/>
                <a:ea typeface="ＭＳ Ｐゴシック" charset="-128"/>
                <a:cs typeface="+mn-cs"/>
              </a:rPr>
              <a:t>ll </a:t>
            </a:r>
            <a:r>
              <a:rPr lang="en-US" altLang="ja-JP" sz="2400" kern="1200" dirty="0">
                <a:solidFill>
                  <a:srgbClr val="000000"/>
                </a:solidFill>
                <a:latin typeface="Arial (Body)"/>
                <a:ea typeface="ＭＳ Ｐゴシック" charset="-128"/>
                <a:cs typeface="+mn-cs"/>
              </a:rPr>
              <a:t>be processing the first column of pixels in the picture.</a:t>
            </a:r>
            <a:endParaRPr lang="en-US" altLang="en-US" sz="2400" kern="1200" dirty="0">
              <a:solidFill>
                <a:srgbClr val="000000"/>
              </a:solidFill>
              <a:latin typeface="Arial (Body)"/>
              <a:ea typeface="ＭＳ Ｐゴシック" charset="-128"/>
              <a:cs typeface="+mn-cs"/>
            </a:endParaRPr>
          </a:p>
        </p:txBody>
      </p:sp>
      <p:pic>
        <p:nvPicPr>
          <p:cNvPr id="7" name="Picture 6" descr="The computer code has 6 lines. The lines read as follows. Line 1. d e f increase Red 2 left parenthesis picture right parenthesis colon. Line 2. for x range left parenthesis 0 comma get Width left parenthesis picture right parenthesis right parenthesis colon. This line is labeled, The first time through the first loop, x is the name for 0.We'll be processing the first column of pixels in the picture. Line 3. for y in range left parenthesis 0 comma get Height left parenthesis picture right parenthesis right parenthesis colon. Line 4. P x equals get Pixel left parenthesis picture comma x comma y right parenthesis. Line 5. value equals get Red left parenthesis p x right parenthesis. Line 6. Set Red left parenthesis p x comma value asterisk 1 period 1 right parenthesis."/>
          <p:cNvPicPr>
            <a:picLocks noChangeAspect="1"/>
          </p:cNvPicPr>
          <p:nvPr/>
        </p:nvPicPr>
        <p:blipFill rotWithShape="1">
          <a:blip r:embed="rId2"/>
          <a:srcRect l="3782"/>
          <a:stretch/>
        </p:blipFill>
        <p:spPr>
          <a:xfrm>
            <a:off x="3871028" y="2054094"/>
            <a:ext cx="4845268" cy="2054530"/>
          </a:xfrm>
          <a:prstGeom prst="rect">
            <a:avLst/>
          </a:prstGeom>
        </p:spPr>
      </p:pic>
    </p:spTree>
    <p:extLst>
      <p:ext uri="{BB962C8B-B14F-4D97-AF65-F5344CB8AC3E}">
        <p14:creationId xmlns:p14="http://schemas.microsoft.com/office/powerpoint/2010/main" val="4031558572"/>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1574"/>
            <a:ext cx="8229600" cy="1231076"/>
          </a:xfrm>
        </p:spPr>
        <p:txBody>
          <a:bodyPr tIns="91425">
            <a:spAutoFit/>
          </a:bodyPr>
          <a:lstStyle/>
          <a:p>
            <a:r>
              <a:rPr lang="en-US" altLang="en-US" dirty="0">
                <a:ea typeface="ＭＳ Ｐゴシック" charset="-128"/>
              </a:rPr>
              <a:t>Vector-Based vs. Bitmap Graphical Representations</a:t>
            </a:r>
            <a:endParaRPr lang="en-US" dirty="0">
              <a:latin typeface="Times New Roman" panose="02020603050405020304" pitchFamily="18" charset="0"/>
            </a:endParaRPr>
          </a:p>
        </p:txBody>
      </p:sp>
      <p:sp>
        <p:nvSpPr>
          <p:cNvPr id="3" name="Text Placeholder 2"/>
          <p:cNvSpPr>
            <a:spLocks noGrp="1"/>
          </p:cNvSpPr>
          <p:nvPr>
            <p:ph type="body" idx="1"/>
          </p:nvPr>
        </p:nvSpPr>
        <p:spPr>
          <a:xfrm>
            <a:off x="457200" y="1600200"/>
            <a:ext cx="8126362" cy="3854871"/>
          </a:xfrm>
        </p:spPr>
        <p:txBody>
          <a:bodyPr wrap="square" lIns="91425" tIns="91425" rIns="91425" bIns="91425">
            <a:spAutoFit/>
          </a:bodyPr>
          <a:lstStyle/>
          <a:p>
            <a:pPr marL="255651" lvl="0" indent="-255651" fontAlgn="base">
              <a:spcAft>
                <a:spcPct val="0"/>
              </a:spcAft>
              <a:buFont typeface="Arial" panose="020B0604020202020204" pitchFamily="34" charset="0"/>
              <a:buChar char="•"/>
              <a:tabLst/>
            </a:pPr>
            <a:r>
              <a:rPr lang="en-US" altLang="en-US" sz="2400" kern="1200" dirty="0">
                <a:solidFill>
                  <a:srgbClr val="000000"/>
                </a:solidFill>
                <a:latin typeface="Arial (Body)"/>
                <a:ea typeface="ＭＳ Ｐゴシック" charset="-128"/>
              </a:rPr>
              <a:t>Vector-based graphical representations are basically </a:t>
            </a:r>
            <a:r>
              <a:rPr lang="en-US" altLang="en-US" sz="2400" b="1" kern="1200" dirty="0">
                <a:solidFill>
                  <a:srgbClr val="000000"/>
                </a:solidFill>
                <a:latin typeface="Arial (Body)"/>
                <a:ea typeface="ＭＳ Ｐゴシック" charset="-128"/>
              </a:rPr>
              <a:t>executable programs</a:t>
            </a:r>
            <a:r>
              <a:rPr lang="en-US" altLang="en-US" sz="2400" kern="1200" dirty="0">
                <a:solidFill>
                  <a:srgbClr val="000000"/>
                </a:solidFill>
                <a:latin typeface="Arial (Body)"/>
                <a:ea typeface="ＭＳ Ｐゴシック" charset="-128"/>
              </a:rPr>
              <a:t> that generate the picture on demand.</a:t>
            </a:r>
          </a:p>
          <a:p>
            <a:pPr marL="741553" lvl="1" indent="-284353" fontAlgn="base">
              <a:spcAft>
                <a:spcPct val="0"/>
              </a:spcAft>
              <a:buFont typeface="Arial" panose="020B0604020202020204" pitchFamily="34" charset="0"/>
              <a:buChar char="–"/>
            </a:pPr>
            <a:r>
              <a:rPr lang="en-US" altLang="en-US" sz="2400" kern="1200" dirty="0">
                <a:solidFill>
                  <a:srgbClr val="000000"/>
                </a:solidFill>
                <a:latin typeface="Arial (Body)"/>
                <a:ea typeface="ＭＳ Ｐゴシック" charset="-128"/>
                <a:cs typeface="+mn-cs"/>
              </a:rPr>
              <a:t>Postscript, Flash, and </a:t>
            </a:r>
            <a:r>
              <a:rPr lang="en-US" altLang="en-US" sz="2400" kern="1200" dirty="0" smtClean="0">
                <a:solidFill>
                  <a:srgbClr val="000000"/>
                </a:solidFill>
                <a:latin typeface="Arial (Body)"/>
                <a:ea typeface="ＭＳ Ｐゴシック" charset="-128"/>
                <a:cs typeface="+mn-cs"/>
              </a:rPr>
              <a:t>AutoCAD </a:t>
            </a:r>
            <a:r>
              <a:rPr lang="en-US" altLang="en-US" sz="2400" kern="1200" dirty="0">
                <a:solidFill>
                  <a:srgbClr val="000000"/>
                </a:solidFill>
                <a:latin typeface="Arial (Body)"/>
                <a:ea typeface="ＭＳ Ｐゴシック" charset="-128"/>
                <a:cs typeface="+mn-cs"/>
              </a:rPr>
              <a:t>use vector-based representations</a:t>
            </a:r>
          </a:p>
          <a:p>
            <a:pPr marL="255651" lvl="0" indent="-255651" fontAlgn="base">
              <a:spcAft>
                <a:spcPct val="0"/>
              </a:spcAft>
              <a:buFont typeface="Arial" panose="020B0604020202020204" pitchFamily="34" charset="0"/>
              <a:buChar char="•"/>
              <a:tabLst/>
            </a:pPr>
            <a:r>
              <a:rPr lang="en-US" altLang="en-US" sz="2400" kern="1200" dirty="0">
                <a:solidFill>
                  <a:srgbClr val="000000"/>
                </a:solidFill>
                <a:latin typeface="Arial (Body)"/>
                <a:ea typeface="ＭＳ Ｐゴシック" charset="-128"/>
              </a:rPr>
              <a:t>Bitmap graphical representations (like </a:t>
            </a:r>
            <a:r>
              <a:rPr lang="en-US" altLang="en-US" sz="2400" kern="1200" dirty="0" smtClean="0">
                <a:solidFill>
                  <a:srgbClr val="000000"/>
                </a:solidFill>
                <a:latin typeface="Arial (Body)"/>
                <a:ea typeface="ＭＳ Ｐゴシック" charset="-128"/>
              </a:rPr>
              <a:t>J</a:t>
            </a:r>
            <a:r>
              <a:rPr lang="en-US" altLang="en-US" sz="100" kern="1200" dirty="0" smtClean="0">
                <a:solidFill>
                  <a:srgbClr val="000000"/>
                </a:solidFill>
                <a:latin typeface="Arial (Body)"/>
                <a:ea typeface="ＭＳ Ｐゴシック" charset="-128"/>
              </a:rPr>
              <a:t> </a:t>
            </a:r>
            <a:r>
              <a:rPr lang="en-US" altLang="en-US" sz="2400" kern="1200" dirty="0" smtClean="0">
                <a:solidFill>
                  <a:srgbClr val="000000"/>
                </a:solidFill>
                <a:latin typeface="Arial (Body)"/>
                <a:ea typeface="ＭＳ Ｐゴシック" charset="-128"/>
              </a:rPr>
              <a:t>P</a:t>
            </a:r>
            <a:r>
              <a:rPr lang="en-US" altLang="en-US" sz="100" kern="1200" dirty="0" smtClean="0">
                <a:solidFill>
                  <a:srgbClr val="000000"/>
                </a:solidFill>
                <a:latin typeface="Arial (Body)"/>
                <a:ea typeface="ＭＳ Ｐゴシック" charset="-128"/>
              </a:rPr>
              <a:t> </a:t>
            </a:r>
            <a:r>
              <a:rPr lang="en-US" altLang="en-US" sz="2400" kern="1200" dirty="0" smtClean="0">
                <a:solidFill>
                  <a:srgbClr val="000000"/>
                </a:solidFill>
                <a:latin typeface="Arial (Body)"/>
                <a:ea typeface="ＭＳ Ｐゴシック" charset="-128"/>
              </a:rPr>
              <a:t>E</a:t>
            </a:r>
            <a:r>
              <a:rPr lang="en-US" altLang="en-US" sz="100" kern="1200" dirty="0" smtClean="0">
                <a:solidFill>
                  <a:srgbClr val="000000"/>
                </a:solidFill>
                <a:latin typeface="Arial (Body)"/>
                <a:ea typeface="ＭＳ Ｐゴシック" charset="-128"/>
              </a:rPr>
              <a:t> </a:t>
            </a:r>
            <a:r>
              <a:rPr lang="en-US" altLang="en-US" sz="2400" kern="1200" dirty="0" smtClean="0">
                <a:solidFill>
                  <a:srgbClr val="000000"/>
                </a:solidFill>
                <a:latin typeface="Arial (Body)"/>
                <a:ea typeface="ＭＳ Ｐゴシック" charset="-128"/>
              </a:rPr>
              <a:t>G, </a:t>
            </a:r>
            <a:r>
              <a:rPr lang="en-US" altLang="en-US" sz="2400" kern="1200" dirty="0">
                <a:solidFill>
                  <a:srgbClr val="000000"/>
                </a:solidFill>
                <a:latin typeface="Arial (Body)"/>
                <a:ea typeface="ＭＳ Ｐゴシック" charset="-128"/>
              </a:rPr>
              <a:t>BMP, </a:t>
            </a:r>
            <a:r>
              <a:rPr lang="en-US" altLang="en-US" sz="2400" kern="1200" dirty="0" smtClean="0">
                <a:solidFill>
                  <a:srgbClr val="000000"/>
                </a:solidFill>
                <a:latin typeface="Arial (Body)"/>
                <a:ea typeface="ＭＳ Ｐゴシック" charset="-128"/>
              </a:rPr>
              <a:t>GIF) </a:t>
            </a:r>
            <a:r>
              <a:rPr lang="en-US" altLang="en-US" sz="2400" kern="1200" dirty="0">
                <a:solidFill>
                  <a:srgbClr val="000000"/>
                </a:solidFill>
                <a:latin typeface="Arial (Body)"/>
                <a:ea typeface="ＭＳ Ｐゴシック" charset="-128"/>
              </a:rPr>
              <a:t>store individual pixels or representations of those pixels.</a:t>
            </a:r>
          </a:p>
          <a:p>
            <a:pPr marL="741553" lvl="1" indent="-284353" fontAlgn="base">
              <a:spcAft>
                <a:spcPct val="0"/>
              </a:spcAft>
              <a:buFont typeface="Arial" panose="020B0604020202020204" pitchFamily="34" charset="0"/>
              <a:buChar char="–"/>
            </a:pPr>
            <a:r>
              <a:rPr lang="en-US" altLang="en-US" sz="2400" kern="1200" dirty="0" smtClean="0">
                <a:solidFill>
                  <a:srgbClr val="000000"/>
                </a:solidFill>
                <a:latin typeface="Arial (Body)"/>
                <a:ea typeface="ＭＳ Ｐゴシック" charset="-128"/>
                <a:cs typeface="+mn-cs"/>
              </a:rPr>
              <a:t>J</a:t>
            </a:r>
            <a:r>
              <a:rPr lang="en-US" altLang="en-US" sz="100" kern="1200" dirty="0" smtClean="0">
                <a:solidFill>
                  <a:srgbClr val="000000"/>
                </a:solidFill>
                <a:latin typeface="Arial (Body)"/>
                <a:ea typeface="ＭＳ Ｐゴシック" charset="-128"/>
                <a:cs typeface="+mn-cs"/>
              </a:rPr>
              <a:t> </a:t>
            </a:r>
            <a:r>
              <a:rPr lang="en-US" altLang="en-US" sz="2400" kern="1200" dirty="0" smtClean="0">
                <a:solidFill>
                  <a:srgbClr val="000000"/>
                </a:solidFill>
                <a:latin typeface="Arial (Body)"/>
                <a:ea typeface="ＭＳ Ｐゴシック" charset="-128"/>
                <a:cs typeface="+mn-cs"/>
              </a:rPr>
              <a:t>P</a:t>
            </a:r>
            <a:r>
              <a:rPr lang="en-US" altLang="en-US" sz="100" kern="1200" dirty="0" smtClean="0">
                <a:solidFill>
                  <a:srgbClr val="000000"/>
                </a:solidFill>
                <a:latin typeface="Arial (Body)"/>
                <a:ea typeface="ＭＳ Ｐゴシック" charset="-128"/>
                <a:cs typeface="+mn-cs"/>
              </a:rPr>
              <a:t> </a:t>
            </a:r>
            <a:r>
              <a:rPr lang="en-US" altLang="en-US" sz="2400" kern="1200" dirty="0" smtClean="0">
                <a:solidFill>
                  <a:srgbClr val="000000"/>
                </a:solidFill>
                <a:latin typeface="Arial (Body)"/>
                <a:ea typeface="ＭＳ Ｐゴシック" charset="-128"/>
                <a:cs typeface="+mn-cs"/>
              </a:rPr>
              <a:t>E</a:t>
            </a:r>
            <a:r>
              <a:rPr lang="en-US" altLang="en-US" sz="100" kern="1200" dirty="0" smtClean="0">
                <a:solidFill>
                  <a:srgbClr val="000000"/>
                </a:solidFill>
                <a:latin typeface="Arial (Body)"/>
                <a:ea typeface="ＭＳ Ｐゴシック" charset="-128"/>
                <a:cs typeface="+mn-cs"/>
              </a:rPr>
              <a:t> </a:t>
            </a:r>
            <a:r>
              <a:rPr lang="en-US" altLang="en-US" sz="2400" kern="1200" dirty="0" smtClean="0">
                <a:solidFill>
                  <a:srgbClr val="000000"/>
                </a:solidFill>
                <a:latin typeface="Arial (Body)"/>
                <a:ea typeface="ＭＳ Ｐゴシック" charset="-128"/>
                <a:cs typeface="+mn-cs"/>
              </a:rPr>
              <a:t>G and GIF are </a:t>
            </a:r>
            <a:r>
              <a:rPr lang="en-US" altLang="en-US" sz="2400" kern="1200" dirty="0">
                <a:solidFill>
                  <a:srgbClr val="000000"/>
                </a:solidFill>
                <a:latin typeface="Arial (Body)"/>
                <a:ea typeface="ＭＳ Ｐゴシック" charset="-128"/>
                <a:cs typeface="+mn-cs"/>
              </a:rPr>
              <a:t>actually </a:t>
            </a:r>
            <a:r>
              <a:rPr lang="en-US" altLang="en-US" sz="2400" b="1" kern="1200" dirty="0" smtClean="0">
                <a:solidFill>
                  <a:srgbClr val="000000"/>
                </a:solidFill>
                <a:latin typeface="Arial (Body)"/>
                <a:ea typeface="ＭＳ Ｐゴシック" charset="-128"/>
                <a:cs typeface="+mn-cs"/>
              </a:rPr>
              <a:t>compressed </a:t>
            </a:r>
            <a:r>
              <a:rPr lang="en-US" altLang="en-US" sz="2400" kern="1200" dirty="0" smtClean="0">
                <a:solidFill>
                  <a:srgbClr val="000000"/>
                </a:solidFill>
                <a:latin typeface="Arial (Body)"/>
                <a:ea typeface="ＭＳ Ｐゴシック" charset="-128"/>
                <a:cs typeface="+mn-cs"/>
              </a:rPr>
              <a:t>representations</a:t>
            </a:r>
            <a:endParaRPr lang="en-US" altLang="en-US" sz="2400" kern="1200" dirty="0">
              <a:solidFill>
                <a:srgbClr val="000000"/>
              </a:solidFill>
              <a:latin typeface="Arial (Body)"/>
              <a:ea typeface="ＭＳ Ｐゴシック" charset="-128"/>
              <a:cs typeface="+mn-cs"/>
            </a:endParaRPr>
          </a:p>
        </p:txBody>
      </p:sp>
    </p:spTree>
    <p:extLst>
      <p:ext uri="{BB962C8B-B14F-4D97-AF65-F5344CB8AC3E}">
        <p14:creationId xmlns:p14="http://schemas.microsoft.com/office/powerpoint/2010/main" val="3606328807"/>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1574"/>
            <a:ext cx="8229600" cy="1231076"/>
          </a:xfrm>
        </p:spPr>
        <p:txBody>
          <a:bodyPr tIns="91425">
            <a:spAutoFit/>
          </a:bodyPr>
          <a:lstStyle/>
          <a:p>
            <a:pPr lvl="0" fontAlgn="base">
              <a:spcBef>
                <a:spcPct val="0"/>
              </a:spcBef>
              <a:spcAft>
                <a:spcPct val="0"/>
              </a:spcAft>
              <a:buClrTx/>
            </a:pPr>
            <a:r>
              <a:rPr lang="en-US" altLang="en-US" kern="1200" dirty="0" smtClean="0">
                <a:latin typeface="Times New Roman" panose="02020603050405020304" pitchFamily="18" charset="0"/>
                <a:ea typeface="ＭＳ Ｐゴシック" charset="-128"/>
              </a:rPr>
              <a:t>Vector-Based Representations Can Be Smaller</a:t>
            </a:r>
            <a:endParaRPr lang="en-US" altLang="en-US" kern="1200" dirty="0">
              <a:latin typeface="Times New Roman" panose="02020603050405020304" pitchFamily="18" charset="0"/>
              <a:ea typeface="ＭＳ Ｐゴシック" charset="-128"/>
            </a:endParaRPr>
          </a:p>
        </p:txBody>
      </p:sp>
      <p:sp>
        <p:nvSpPr>
          <p:cNvPr id="3" name="Text Placeholder 2"/>
          <p:cNvSpPr>
            <a:spLocks noGrp="1"/>
          </p:cNvSpPr>
          <p:nvPr>
            <p:ph type="body" idx="1"/>
          </p:nvPr>
        </p:nvSpPr>
        <p:spPr>
          <a:xfrm>
            <a:off x="457200" y="1600200"/>
            <a:ext cx="8229600" cy="2554515"/>
          </a:xfrm>
        </p:spPr>
        <p:txBody>
          <a:bodyPr wrap="square" lIns="91425" tIns="91425" rIns="91425" bIns="91425">
            <a:spAutoFit/>
          </a:bodyPr>
          <a:lstStyle/>
          <a:p>
            <a:pPr marL="255651" lvl="0" indent="-255651" fontAlgn="base">
              <a:spcAft>
                <a:spcPct val="0"/>
              </a:spcAft>
              <a:buFont typeface="Arial" panose="020B0604020202020204" pitchFamily="34" charset="0"/>
              <a:buChar char="•"/>
              <a:tabLst/>
            </a:pPr>
            <a:r>
              <a:rPr lang="en-US" altLang="en-US" sz="2400" kern="1200" dirty="0">
                <a:solidFill>
                  <a:srgbClr val="000000"/>
                </a:solidFill>
                <a:latin typeface="Arial (Body)"/>
                <a:ea typeface="ＭＳ Ｐゴシック" charset="-128"/>
              </a:rPr>
              <a:t>Vector-based representations can be much smaller than bit-mapped representations</a:t>
            </a:r>
          </a:p>
          <a:p>
            <a:pPr marL="741553" lvl="1" indent="-284353" fontAlgn="base">
              <a:spcAft>
                <a:spcPct val="0"/>
              </a:spcAft>
              <a:buFont typeface="Arial" panose="020B0604020202020204" pitchFamily="34" charset="0"/>
              <a:buChar char="–"/>
            </a:pPr>
            <a:r>
              <a:rPr lang="en-US" altLang="en-US" sz="2400" kern="1200" dirty="0">
                <a:solidFill>
                  <a:srgbClr val="000000"/>
                </a:solidFill>
                <a:latin typeface="Arial (Body)"/>
                <a:ea typeface="ＭＳ Ｐゴシック" charset="-128"/>
                <a:cs typeface="+mn-cs"/>
              </a:rPr>
              <a:t>Smaller means faster transmission (Flash and Postscript)</a:t>
            </a:r>
          </a:p>
          <a:p>
            <a:pPr marL="741553" lvl="1" indent="-284353" fontAlgn="base">
              <a:spcAft>
                <a:spcPct val="0"/>
              </a:spcAft>
              <a:buFont typeface="Arial" panose="020B0604020202020204" pitchFamily="34" charset="0"/>
              <a:buChar char="–"/>
            </a:pPr>
            <a:r>
              <a:rPr lang="en-US" altLang="en-US" sz="2400" kern="1200" dirty="0">
                <a:solidFill>
                  <a:srgbClr val="000000"/>
                </a:solidFill>
                <a:latin typeface="Arial (Body)"/>
                <a:ea typeface="ＭＳ Ｐゴシック" charset="-128"/>
                <a:cs typeface="+mn-cs"/>
              </a:rPr>
              <a:t>If you want all the detail of a complex picture, no, </a:t>
            </a:r>
            <a:r>
              <a:rPr lang="en-US" altLang="en-US" sz="2400" kern="1200" dirty="0" smtClean="0">
                <a:solidFill>
                  <a:srgbClr val="000000"/>
                </a:solidFill>
                <a:latin typeface="Arial (Body)"/>
                <a:ea typeface="ＭＳ Ｐゴシック" charset="-128"/>
                <a:cs typeface="+mn-cs"/>
              </a:rPr>
              <a:t>it</a:t>
            </a:r>
            <a:r>
              <a:rPr lang="fr-FR" altLang="ja-JP" sz="2400" kern="1200" dirty="0" smtClean="0">
                <a:solidFill>
                  <a:srgbClr val="000000"/>
                </a:solidFill>
                <a:latin typeface="Arial (Body)"/>
                <a:ea typeface="ＭＳ Ｐゴシック" charset="-128"/>
                <a:cs typeface="+mn-cs"/>
              </a:rPr>
              <a:t>’</a:t>
            </a:r>
            <a:r>
              <a:rPr lang="en-US" altLang="ja-JP" sz="2400" kern="1200" dirty="0" smtClean="0">
                <a:solidFill>
                  <a:srgbClr val="000000"/>
                </a:solidFill>
                <a:latin typeface="Arial (Body)"/>
                <a:ea typeface="ＭＳ Ｐゴシック" charset="-128"/>
                <a:cs typeface="+mn-cs"/>
              </a:rPr>
              <a:t>s </a:t>
            </a:r>
            <a:r>
              <a:rPr lang="en-US" altLang="ja-JP" sz="2400" kern="1200" dirty="0">
                <a:solidFill>
                  <a:srgbClr val="000000"/>
                </a:solidFill>
                <a:latin typeface="Arial (Body)"/>
                <a:ea typeface="ＭＳ Ｐゴシック" charset="-128"/>
                <a:cs typeface="+mn-cs"/>
              </a:rPr>
              <a:t>not</a:t>
            </a:r>
            <a:r>
              <a:rPr lang="en-US" altLang="ja-JP" sz="2400" kern="1200" dirty="0" smtClean="0">
                <a:solidFill>
                  <a:srgbClr val="000000"/>
                </a:solidFill>
                <a:latin typeface="Arial (Body)"/>
                <a:ea typeface="ＭＳ Ｐゴシック" charset="-128"/>
                <a:cs typeface="+mn-cs"/>
              </a:rPr>
              <a:t>.</a:t>
            </a:r>
            <a:endParaRPr lang="en-US" altLang="ja-JP" sz="2400" kern="1200" dirty="0">
              <a:solidFill>
                <a:srgbClr val="000000"/>
              </a:solidFill>
              <a:latin typeface="Arial (Body)"/>
              <a:ea typeface="ＭＳ Ｐゴシック" charset="-128"/>
              <a:cs typeface="+mn-cs"/>
            </a:endParaRPr>
          </a:p>
        </p:txBody>
      </p:sp>
    </p:spTree>
    <p:extLst>
      <p:ext uri="{BB962C8B-B14F-4D97-AF65-F5344CB8AC3E}">
        <p14:creationId xmlns:p14="http://schemas.microsoft.com/office/powerpoint/2010/main" val="2505098168"/>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kern="1200" dirty="0">
                <a:latin typeface="Times New Roman" panose="02020603050405020304" pitchFamily="18" charset="0"/>
                <a:ea typeface="ＭＳ Ｐゴシック" charset="-128"/>
              </a:rPr>
              <a:t>But Vector-Based Has More Value Than That</a:t>
            </a:r>
            <a:endParaRPr lang="en-US" dirty="0"/>
          </a:p>
        </p:txBody>
      </p:sp>
      <p:sp>
        <p:nvSpPr>
          <p:cNvPr id="3" name="Text Placeholder 2"/>
          <p:cNvSpPr>
            <a:spLocks noGrp="1"/>
          </p:cNvSpPr>
          <p:nvPr>
            <p:ph type="body" idx="1"/>
          </p:nvPr>
        </p:nvSpPr>
        <p:spPr>
          <a:xfrm>
            <a:off x="457200" y="1600200"/>
            <a:ext cx="8229600" cy="4726858"/>
          </a:xfrm>
        </p:spPr>
        <p:txBody>
          <a:bodyPr anchor="t"/>
          <a:lstStyle/>
          <a:p>
            <a:pPr marL="255651" lvl="0" indent="-255651" fontAlgn="base">
              <a:spcAft>
                <a:spcPct val="0"/>
              </a:spcAft>
              <a:tabLst/>
            </a:pPr>
            <a:r>
              <a:rPr lang="en-US" altLang="en-US" sz="2400" kern="1200" dirty="0">
                <a:solidFill>
                  <a:srgbClr val="000000"/>
                </a:solidFill>
                <a:latin typeface="Arial (Body)"/>
                <a:ea typeface="ＭＳ Ｐゴシック" charset="-128"/>
              </a:rPr>
              <a:t>Imagine that you</a:t>
            </a:r>
            <a:r>
              <a:rPr lang="fr-FR" altLang="ja-JP" sz="2400" kern="1200" dirty="0">
                <a:solidFill>
                  <a:srgbClr val="000000"/>
                </a:solidFill>
                <a:latin typeface="Arial (Body)"/>
                <a:ea typeface="ＭＳ Ｐゴシック" charset="-128"/>
              </a:rPr>
              <a:t>’</a:t>
            </a:r>
            <a:r>
              <a:rPr lang="en-US" altLang="ja-JP" sz="2400" kern="1200" dirty="0">
                <a:solidFill>
                  <a:srgbClr val="000000"/>
                </a:solidFill>
                <a:latin typeface="Arial (Body)"/>
                <a:ea typeface="ＭＳ Ｐゴシック" charset="-128"/>
              </a:rPr>
              <a:t>re editing a picture with lines on it.</a:t>
            </a:r>
          </a:p>
          <a:p>
            <a:pPr marL="741553" lvl="1" indent="-284353" fontAlgn="base">
              <a:spcAft>
                <a:spcPct val="0"/>
              </a:spcAft>
              <a:buFont typeface="Arial" panose="020B0604020202020204" pitchFamily="34" charset="0"/>
              <a:buChar char="–"/>
            </a:pPr>
            <a:r>
              <a:rPr lang="en-US" altLang="en-US" sz="2400" kern="1200" dirty="0">
                <a:solidFill>
                  <a:srgbClr val="000000"/>
                </a:solidFill>
                <a:latin typeface="Arial (Body)"/>
                <a:ea typeface="ＭＳ Ｐゴシック" charset="-128"/>
              </a:rPr>
              <a:t>If you edit a bitmap image and extend a line, it</a:t>
            </a:r>
            <a:r>
              <a:rPr lang="fr-FR" altLang="ja-JP" sz="2400" kern="1200" dirty="0">
                <a:solidFill>
                  <a:srgbClr val="000000"/>
                </a:solidFill>
                <a:latin typeface="Arial (Body)"/>
                <a:ea typeface="ＭＳ Ｐゴシック" charset="-128"/>
              </a:rPr>
              <a:t>’</a:t>
            </a:r>
            <a:r>
              <a:rPr lang="en-US" altLang="ja-JP" sz="2400" kern="1200" dirty="0">
                <a:solidFill>
                  <a:srgbClr val="000000"/>
                </a:solidFill>
                <a:latin typeface="Arial (Body)"/>
                <a:ea typeface="ＭＳ Ｐゴシック" charset="-128"/>
              </a:rPr>
              <a:t>s just more bits.</a:t>
            </a:r>
          </a:p>
          <a:p>
            <a:pPr lvl="2" fontAlgn="base">
              <a:spcAft>
                <a:spcPct val="0"/>
              </a:spcAft>
            </a:pPr>
            <a:r>
              <a:rPr lang="en-US" altLang="en-US" sz="2400" kern="1200" dirty="0">
                <a:solidFill>
                  <a:srgbClr val="000000"/>
                </a:solidFill>
                <a:latin typeface="Arial (Body)"/>
                <a:ea typeface="ＭＳ Ｐゴシック" charset="-128"/>
              </a:rPr>
              <a:t>There</a:t>
            </a:r>
            <a:r>
              <a:rPr lang="fr-FR" altLang="ja-JP" sz="2400" kern="1200" dirty="0">
                <a:solidFill>
                  <a:srgbClr val="000000"/>
                </a:solidFill>
                <a:latin typeface="Arial (Body)"/>
                <a:ea typeface="ＭＳ Ｐゴシック" charset="-128"/>
              </a:rPr>
              <a:t>’</a:t>
            </a:r>
            <a:r>
              <a:rPr lang="en-US" altLang="ja-JP" sz="2400" kern="1200" dirty="0">
                <a:solidFill>
                  <a:srgbClr val="000000"/>
                </a:solidFill>
                <a:latin typeface="Arial (Body)"/>
                <a:ea typeface="ＭＳ Ｐゴシック" charset="-128"/>
              </a:rPr>
              <a:t>s no way to really realize that you</a:t>
            </a:r>
            <a:r>
              <a:rPr lang="fr-FR" altLang="ja-JP" sz="2400" kern="1200" dirty="0">
                <a:solidFill>
                  <a:srgbClr val="000000"/>
                </a:solidFill>
                <a:latin typeface="Arial (Body)"/>
                <a:ea typeface="ＭＳ Ｐゴシック" charset="-128"/>
              </a:rPr>
              <a:t>’</a:t>
            </a:r>
            <a:r>
              <a:rPr lang="en-US" altLang="ja-JP" sz="2400" kern="1200" dirty="0">
                <a:solidFill>
                  <a:srgbClr val="000000"/>
                </a:solidFill>
                <a:latin typeface="Arial (Body)"/>
                <a:ea typeface="ＭＳ Ｐゴシック" charset="-128"/>
              </a:rPr>
              <a:t>ve </a:t>
            </a:r>
            <a:r>
              <a:rPr lang="en-US" altLang="ja-JP" sz="2400" b="1" kern="1200" dirty="0">
                <a:solidFill>
                  <a:srgbClr val="000000"/>
                </a:solidFill>
                <a:latin typeface="Arial (Body)"/>
                <a:ea typeface="ＭＳ Ｐゴシック" charset="-128"/>
              </a:rPr>
              <a:t>extended </a:t>
            </a:r>
            <a:r>
              <a:rPr lang="en-US" altLang="ja-JP" sz="2400" kern="1200" dirty="0">
                <a:solidFill>
                  <a:srgbClr val="000000"/>
                </a:solidFill>
                <a:latin typeface="Arial (Body)"/>
                <a:ea typeface="ＭＳ Ｐゴシック" charset="-128"/>
              </a:rPr>
              <a:t>or </a:t>
            </a:r>
            <a:r>
              <a:rPr lang="en-US" altLang="ja-JP" sz="2400" b="1" kern="1200" dirty="0">
                <a:solidFill>
                  <a:srgbClr val="000000"/>
                </a:solidFill>
                <a:latin typeface="Arial (Body)"/>
                <a:ea typeface="ＭＳ Ｐゴシック" charset="-128"/>
              </a:rPr>
              <a:t>shrunk</a:t>
            </a:r>
            <a:r>
              <a:rPr lang="en-US" altLang="ja-JP" sz="2400" kern="1200" dirty="0">
                <a:solidFill>
                  <a:srgbClr val="000000"/>
                </a:solidFill>
                <a:latin typeface="Arial (Body)"/>
                <a:ea typeface="ＭＳ Ｐゴシック" charset="-128"/>
              </a:rPr>
              <a:t> the line.</a:t>
            </a:r>
          </a:p>
          <a:p>
            <a:pPr marL="741553" lvl="1" indent="-284353" fontAlgn="base">
              <a:spcAft>
                <a:spcPct val="0"/>
              </a:spcAft>
              <a:buFont typeface="Arial" panose="020B0604020202020204" pitchFamily="34" charset="0"/>
              <a:buChar char="–"/>
            </a:pPr>
            <a:r>
              <a:rPr lang="en-US" altLang="en-US" sz="2400" kern="1200" dirty="0">
                <a:solidFill>
                  <a:srgbClr val="000000"/>
                </a:solidFill>
                <a:latin typeface="Arial (Body)"/>
                <a:ea typeface="ＭＳ Ｐゴシック" charset="-128"/>
              </a:rPr>
              <a:t>If you edit a vector-based image, it</a:t>
            </a:r>
            <a:r>
              <a:rPr lang="fr-FR" altLang="ja-JP" sz="2400" kern="1200" dirty="0">
                <a:solidFill>
                  <a:srgbClr val="000000"/>
                </a:solidFill>
                <a:latin typeface="Arial (Body)"/>
                <a:ea typeface="ＭＳ Ｐゴシック" charset="-128"/>
              </a:rPr>
              <a:t>’</a:t>
            </a:r>
            <a:r>
              <a:rPr lang="en-US" altLang="ja-JP" sz="2400" kern="1200" dirty="0">
                <a:solidFill>
                  <a:srgbClr val="000000"/>
                </a:solidFill>
                <a:latin typeface="Arial (Body)"/>
                <a:ea typeface="ＭＳ Ｐゴシック" charset="-128"/>
              </a:rPr>
              <a:t>s possible to just </a:t>
            </a:r>
            <a:r>
              <a:rPr lang="en-US" altLang="ja-JP" sz="2400" b="1" kern="1200" dirty="0">
                <a:solidFill>
                  <a:srgbClr val="000000"/>
                </a:solidFill>
                <a:latin typeface="Arial (Body)"/>
                <a:ea typeface="ＭＳ Ｐゴシック" charset="-128"/>
              </a:rPr>
              <a:t>change the specification</a:t>
            </a:r>
          </a:p>
          <a:p>
            <a:pPr lvl="2" fontAlgn="base">
              <a:spcAft>
                <a:spcPct val="0"/>
              </a:spcAft>
            </a:pPr>
            <a:r>
              <a:rPr lang="en-US" altLang="en-US" sz="2400" kern="1200" dirty="0">
                <a:solidFill>
                  <a:srgbClr val="000000"/>
                </a:solidFill>
                <a:latin typeface="Arial (Body)"/>
                <a:ea typeface="ＭＳ Ｐゴシック" charset="-128"/>
              </a:rPr>
              <a:t>Change the numbers saying where the line is</a:t>
            </a:r>
          </a:p>
          <a:p>
            <a:pPr lvl="2" fontAlgn="base">
              <a:spcAft>
                <a:spcPct val="0"/>
              </a:spcAft>
            </a:pPr>
            <a:r>
              <a:rPr lang="en-US" altLang="en-US" sz="2400" kern="1200" dirty="0">
                <a:solidFill>
                  <a:srgbClr val="000000"/>
                </a:solidFill>
                <a:latin typeface="Arial (Body)"/>
                <a:ea typeface="ＭＳ Ｐゴシック" charset="-128"/>
              </a:rPr>
              <a:t>Then it </a:t>
            </a:r>
            <a:r>
              <a:rPr lang="en-US" altLang="en-US" sz="2400" b="1" kern="1200" dirty="0">
                <a:solidFill>
                  <a:srgbClr val="000000"/>
                </a:solidFill>
                <a:latin typeface="Arial (Body)"/>
                <a:ea typeface="ＭＳ Ｐゴシック" charset="-128"/>
              </a:rPr>
              <a:t>really is </a:t>
            </a:r>
            <a:r>
              <a:rPr lang="en-US" altLang="en-US" sz="2400" kern="1200" dirty="0">
                <a:solidFill>
                  <a:srgbClr val="000000"/>
                </a:solidFill>
                <a:latin typeface="Arial (Body)"/>
                <a:ea typeface="ＭＳ Ｐゴシック" charset="-128"/>
              </a:rPr>
              <a:t>the same line</a:t>
            </a:r>
          </a:p>
          <a:p>
            <a:pPr marL="255651" lvl="0" indent="-255651" fontAlgn="base">
              <a:spcAft>
                <a:spcPct val="0"/>
              </a:spcAft>
              <a:tabLst/>
            </a:pPr>
            <a:r>
              <a:rPr lang="en-US" altLang="en-US" sz="2400" kern="1200" dirty="0">
                <a:solidFill>
                  <a:srgbClr val="000000"/>
                </a:solidFill>
                <a:latin typeface="Arial (Body)"/>
                <a:ea typeface="ＭＳ Ｐゴシック" charset="-128"/>
              </a:rPr>
              <a:t>That</a:t>
            </a:r>
            <a:r>
              <a:rPr lang="fr-FR" altLang="ja-JP" sz="2400" kern="1200" dirty="0">
                <a:solidFill>
                  <a:srgbClr val="000000"/>
                </a:solidFill>
                <a:latin typeface="Arial (Body)"/>
                <a:ea typeface="ＭＳ Ｐゴシック" charset="-128"/>
              </a:rPr>
              <a:t>’</a:t>
            </a:r>
            <a:r>
              <a:rPr lang="en-US" altLang="ja-JP" sz="2400" kern="1200" dirty="0">
                <a:solidFill>
                  <a:srgbClr val="000000"/>
                </a:solidFill>
                <a:latin typeface="Arial (Body)"/>
                <a:ea typeface="ＭＳ Ｐゴシック" charset="-128"/>
              </a:rPr>
              <a:t>s important when the picture drives the creation of the product, like in automatic cutting </a:t>
            </a:r>
            <a:r>
              <a:rPr lang="en-US" altLang="ja-JP" sz="2400" kern="1200" dirty="0" smtClean="0">
                <a:solidFill>
                  <a:srgbClr val="000000"/>
                </a:solidFill>
                <a:latin typeface="Arial (Body)"/>
                <a:ea typeface="ＭＳ Ｐゴシック" charset="-128"/>
              </a:rPr>
              <a:t>machines</a:t>
            </a:r>
            <a:endParaRPr lang="en-US" altLang="ja-JP" sz="2400" kern="1200" dirty="0">
              <a:solidFill>
                <a:srgbClr val="000000"/>
              </a:solidFill>
              <a:latin typeface="Arial (Body)"/>
              <a:ea typeface="ＭＳ Ｐゴシック" charset="-128"/>
            </a:endParaRPr>
          </a:p>
        </p:txBody>
      </p:sp>
    </p:spTree>
    <p:extLst>
      <p:ext uri="{BB962C8B-B14F-4D97-AF65-F5344CB8AC3E}">
        <p14:creationId xmlns:p14="http://schemas.microsoft.com/office/powerpoint/2010/main" val="3622933699"/>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fontAlgn="base">
              <a:spcBef>
                <a:spcPct val="0"/>
              </a:spcBef>
              <a:spcAft>
                <a:spcPct val="0"/>
              </a:spcAft>
              <a:buClrTx/>
            </a:pPr>
            <a:r>
              <a:rPr lang="en-US" altLang="en-US" kern="1200" dirty="0" smtClean="0">
                <a:latin typeface="Times New Roman" panose="02020603050405020304" pitchFamily="18" charset="0"/>
                <a:ea typeface="ＭＳ Ｐゴシック" charset="-128"/>
              </a:rPr>
              <a:t>How </a:t>
            </a:r>
            <a:r>
              <a:rPr lang="en-US" altLang="en-US" kern="1200" dirty="0">
                <a:latin typeface="Times New Roman" panose="02020603050405020304" pitchFamily="18" charset="0"/>
                <a:ea typeface="ＭＳ Ｐゴシック" charset="-128"/>
              </a:rPr>
              <a:t>A</a:t>
            </a:r>
            <a:r>
              <a:rPr lang="en-US" altLang="en-US" kern="1200" dirty="0" smtClean="0">
                <a:latin typeface="Times New Roman" panose="02020603050405020304" pitchFamily="18" charset="0"/>
                <a:ea typeface="ＭＳ Ｐゴシック" charset="-128"/>
              </a:rPr>
              <a:t>re Images Compressed?</a:t>
            </a:r>
            <a:endParaRPr lang="en-US" altLang="en-US" kern="1200" dirty="0">
              <a:latin typeface="Times New Roman" panose="02020603050405020304" pitchFamily="18" charset="0"/>
              <a:ea typeface="ＭＳ Ｐゴシック" charset="-128"/>
            </a:endParaRPr>
          </a:p>
        </p:txBody>
      </p:sp>
      <p:sp>
        <p:nvSpPr>
          <p:cNvPr id="3" name="Text Placeholder 2"/>
          <p:cNvSpPr>
            <a:spLocks noGrp="1"/>
          </p:cNvSpPr>
          <p:nvPr>
            <p:ph type="body" idx="1"/>
          </p:nvPr>
        </p:nvSpPr>
        <p:spPr/>
        <p:txBody>
          <a:bodyPr wrap="square" lIns="91425" tIns="91425" rIns="91425" bIns="91425">
            <a:spAutoFit/>
          </a:bodyPr>
          <a:lstStyle/>
          <a:p>
            <a:pPr marL="255651" lvl="0" indent="-255651" fontAlgn="base">
              <a:spcAft>
                <a:spcPct val="0"/>
              </a:spcAft>
              <a:buFont typeface="Arial" panose="020B0604020202020204" pitchFamily="34" charset="0"/>
              <a:buChar char="•"/>
              <a:tabLst/>
            </a:pPr>
            <a:r>
              <a:rPr lang="en-US" altLang="en-US" sz="2400" kern="1200" dirty="0">
                <a:solidFill>
                  <a:srgbClr val="000000"/>
                </a:solidFill>
                <a:latin typeface="Arial (Body)"/>
                <a:ea typeface="ＭＳ Ｐゴシック" charset="-128"/>
              </a:rPr>
              <a:t>Sometimes</a:t>
            </a:r>
            <a:r>
              <a:rPr lang="en-US" altLang="en-US" sz="2400" b="1" kern="1200" dirty="0">
                <a:solidFill>
                  <a:srgbClr val="000000"/>
                </a:solidFill>
                <a:latin typeface="Arial (Body)"/>
                <a:ea typeface="ＭＳ Ｐゴシック" charset="-128"/>
              </a:rPr>
              <a:t> lossless </a:t>
            </a:r>
            <a:r>
              <a:rPr lang="en-US" altLang="en-US" sz="2400" kern="1200" dirty="0">
                <a:solidFill>
                  <a:srgbClr val="000000"/>
                </a:solidFill>
                <a:latin typeface="Arial (Body)"/>
                <a:ea typeface="ＭＳ Ｐゴシック" charset="-128"/>
              </a:rPr>
              <a:t>using techniques like </a:t>
            </a:r>
            <a:r>
              <a:rPr lang="en-US" altLang="en-US" sz="2400" b="1" kern="1200" dirty="0">
                <a:solidFill>
                  <a:srgbClr val="000000"/>
                </a:solidFill>
                <a:latin typeface="Arial (Body)"/>
                <a:ea typeface="ＭＳ Ｐゴシック" charset="-128"/>
              </a:rPr>
              <a:t>run length encoding </a:t>
            </a:r>
            <a:r>
              <a:rPr lang="en-US" altLang="en-US" sz="2400" b="1" kern="1200" dirty="0" smtClean="0">
                <a:solidFill>
                  <a:srgbClr val="000000"/>
                </a:solidFill>
                <a:latin typeface="Arial (Body)"/>
                <a:ea typeface="ＭＳ Ｐゴシック" charset="-128"/>
              </a:rPr>
              <a:t>(R</a:t>
            </a:r>
            <a:r>
              <a:rPr lang="en-US" altLang="en-US" sz="100" b="1" kern="1200" dirty="0" smtClean="0">
                <a:solidFill>
                  <a:srgbClr val="000000"/>
                </a:solidFill>
                <a:latin typeface="Arial (Body)"/>
                <a:ea typeface="ＭＳ Ｐゴシック" charset="-128"/>
              </a:rPr>
              <a:t> </a:t>
            </a:r>
            <a:r>
              <a:rPr lang="en-US" altLang="en-US" sz="2400" b="1" kern="1200" dirty="0" smtClean="0">
                <a:solidFill>
                  <a:srgbClr val="000000"/>
                </a:solidFill>
                <a:latin typeface="Arial (Body)"/>
                <a:ea typeface="ＭＳ Ｐゴシック" charset="-128"/>
              </a:rPr>
              <a:t>L</a:t>
            </a:r>
            <a:r>
              <a:rPr lang="en-US" altLang="en-US" sz="100" b="1" kern="1200" dirty="0" smtClean="0">
                <a:solidFill>
                  <a:srgbClr val="000000"/>
                </a:solidFill>
                <a:latin typeface="Arial (Body)"/>
                <a:ea typeface="ＭＳ Ｐゴシック" charset="-128"/>
              </a:rPr>
              <a:t> </a:t>
            </a:r>
            <a:r>
              <a:rPr lang="en-US" altLang="en-US" sz="2400" b="1" kern="1200" dirty="0" smtClean="0">
                <a:solidFill>
                  <a:srgbClr val="000000"/>
                </a:solidFill>
                <a:latin typeface="Arial (Body)"/>
                <a:ea typeface="ＭＳ Ｐゴシック" charset="-128"/>
              </a:rPr>
              <a:t>E)</a:t>
            </a:r>
            <a:endParaRPr lang="en-US" altLang="en-US" sz="2400" b="1" kern="1200" dirty="0">
              <a:solidFill>
                <a:srgbClr val="000000"/>
              </a:solidFill>
              <a:latin typeface="Arial (Body)"/>
              <a:ea typeface="ＭＳ Ｐゴシック" charset="-128"/>
            </a:endParaRPr>
          </a:p>
          <a:p>
            <a:pPr marL="741553" lvl="1" indent="-284353" fontAlgn="base">
              <a:spcAft>
                <a:spcPct val="0"/>
              </a:spcAft>
              <a:buFont typeface="Arial" panose="020B0604020202020204" pitchFamily="34" charset="0"/>
              <a:buChar char="–"/>
            </a:pPr>
            <a:r>
              <a:rPr lang="en-US" altLang="en-US" sz="2400" kern="1200" dirty="0">
                <a:solidFill>
                  <a:srgbClr val="000000"/>
                </a:solidFill>
                <a:latin typeface="Arial (Body)"/>
                <a:ea typeface="ＭＳ Ｐゴシック" charset="-128"/>
                <a:cs typeface="+mn-cs"/>
              </a:rPr>
              <a:t>Instead of this:</a:t>
            </a:r>
            <a:br>
              <a:rPr lang="en-US" altLang="en-US" sz="2400" kern="1200" dirty="0">
                <a:solidFill>
                  <a:srgbClr val="000000"/>
                </a:solidFill>
                <a:latin typeface="Arial (Body)"/>
                <a:ea typeface="ＭＳ Ｐゴシック" charset="-128"/>
                <a:cs typeface="+mn-cs"/>
              </a:rPr>
            </a:br>
            <a:r>
              <a:rPr lang="en-US" altLang="en-US" sz="2400" kern="1200" dirty="0">
                <a:solidFill>
                  <a:srgbClr val="000000"/>
                </a:solidFill>
                <a:latin typeface="Arial (Body)"/>
                <a:ea typeface="ＭＳ Ｐゴシック" charset="-128"/>
                <a:cs typeface="+mn-cs"/>
              </a:rPr>
              <a:t>B B Y Y Y Y Y Y Y Y Y B B</a:t>
            </a:r>
          </a:p>
          <a:p>
            <a:pPr marL="741553" lvl="1" indent="-284353" fontAlgn="base">
              <a:spcAft>
                <a:spcPct val="0"/>
              </a:spcAft>
              <a:buFont typeface="Arial" panose="020B0604020202020204" pitchFamily="34" charset="0"/>
              <a:buChar char="–"/>
            </a:pPr>
            <a:r>
              <a:rPr lang="en-US" altLang="en-US" sz="2400" kern="1200" dirty="0">
                <a:solidFill>
                  <a:srgbClr val="000000"/>
                </a:solidFill>
                <a:latin typeface="Arial (Body)"/>
                <a:ea typeface="ＭＳ Ｐゴシック" charset="-128"/>
                <a:cs typeface="+mn-cs"/>
              </a:rPr>
              <a:t>We could say </a:t>
            </a:r>
            <a:r>
              <a:rPr lang="en-US" altLang="ja-JP" sz="2400" kern="1200" dirty="0" smtClean="0">
                <a:solidFill>
                  <a:srgbClr val="000000"/>
                </a:solidFill>
                <a:latin typeface="Arial (Body)"/>
                <a:ea typeface="ＭＳ Ｐゴシック" charset="-128"/>
                <a:cs typeface="+mn-cs"/>
              </a:rPr>
              <a:t>“9 Y</a:t>
            </a:r>
            <a:r>
              <a:rPr lang="fr-FR" altLang="ja-JP" sz="2400" kern="1200" dirty="0" smtClean="0">
                <a:solidFill>
                  <a:srgbClr val="000000"/>
                </a:solidFill>
                <a:latin typeface="Arial (Body)"/>
                <a:ea typeface="ＭＳ Ｐゴシック" charset="-128"/>
                <a:cs typeface="+mn-cs"/>
              </a:rPr>
              <a:t>’</a:t>
            </a:r>
            <a:r>
              <a:rPr lang="en-US" altLang="ja-JP" sz="2400" kern="1200" dirty="0" smtClean="0">
                <a:solidFill>
                  <a:srgbClr val="000000"/>
                </a:solidFill>
                <a:latin typeface="Arial (Body)"/>
                <a:ea typeface="ＭＳ Ｐゴシック" charset="-128"/>
                <a:cs typeface="+mn-cs"/>
              </a:rPr>
              <a:t>s” </a:t>
            </a:r>
            <a:r>
              <a:rPr lang="en-US" altLang="ja-JP" sz="2400" kern="1200" dirty="0">
                <a:solidFill>
                  <a:srgbClr val="000000"/>
                </a:solidFill>
                <a:latin typeface="Arial (Body)"/>
                <a:ea typeface="ＭＳ Ｐゴシック" charset="-128"/>
                <a:cs typeface="+mn-cs"/>
              </a:rPr>
              <a:t>like this:</a:t>
            </a:r>
            <a:br>
              <a:rPr lang="en-US" altLang="ja-JP" sz="2400" kern="1200" dirty="0">
                <a:solidFill>
                  <a:srgbClr val="000000"/>
                </a:solidFill>
                <a:latin typeface="Arial (Body)"/>
                <a:ea typeface="ＭＳ Ｐゴシック" charset="-128"/>
                <a:cs typeface="+mn-cs"/>
              </a:rPr>
            </a:br>
            <a:r>
              <a:rPr lang="en-US" altLang="ja-JP" sz="2400" kern="1200" dirty="0">
                <a:solidFill>
                  <a:srgbClr val="000000"/>
                </a:solidFill>
                <a:latin typeface="Arial (Body)"/>
                <a:ea typeface="ＭＳ Ｐゴシック" charset="-128"/>
                <a:cs typeface="+mn-cs"/>
              </a:rPr>
              <a:t>B B 9 Y B B</a:t>
            </a:r>
          </a:p>
          <a:p>
            <a:pPr marL="255651" lvl="0" indent="-255651" fontAlgn="base">
              <a:spcAft>
                <a:spcPct val="0"/>
              </a:spcAft>
              <a:buFont typeface="Arial" panose="020B0604020202020204" pitchFamily="34" charset="0"/>
              <a:buChar char="•"/>
              <a:tabLst/>
            </a:pPr>
            <a:r>
              <a:rPr lang="en-US" altLang="en-US" sz="2400" b="1" kern="1200" dirty="0">
                <a:solidFill>
                  <a:srgbClr val="000000"/>
                </a:solidFill>
                <a:latin typeface="Arial (Body)"/>
                <a:ea typeface="ＭＳ Ｐゴシック" charset="-128"/>
              </a:rPr>
              <a:t>Lossy compression </a:t>
            </a:r>
            <a:r>
              <a:rPr lang="en-US" altLang="en-US" sz="2400" kern="1200" dirty="0">
                <a:solidFill>
                  <a:srgbClr val="000000"/>
                </a:solidFill>
                <a:latin typeface="Arial (Body)"/>
                <a:ea typeface="ＭＳ Ｐゴシック" charset="-128"/>
              </a:rPr>
              <a:t>(like </a:t>
            </a:r>
            <a:r>
              <a:rPr lang="en-US" altLang="en-US" sz="2400" kern="1200" dirty="0" smtClean="0">
                <a:solidFill>
                  <a:srgbClr val="000000"/>
                </a:solidFill>
                <a:latin typeface="Arial (Body)"/>
                <a:ea typeface="ＭＳ Ｐゴシック" charset="-128"/>
              </a:rPr>
              <a:t>J</a:t>
            </a:r>
            <a:r>
              <a:rPr lang="en-US" altLang="en-US" sz="100" kern="1200" dirty="0" smtClean="0">
                <a:solidFill>
                  <a:srgbClr val="000000"/>
                </a:solidFill>
                <a:latin typeface="Arial (Body)"/>
                <a:ea typeface="ＭＳ Ｐゴシック" charset="-128"/>
              </a:rPr>
              <a:t> </a:t>
            </a:r>
            <a:r>
              <a:rPr lang="en-US" altLang="en-US" sz="2400" kern="1200" dirty="0" smtClean="0">
                <a:solidFill>
                  <a:srgbClr val="000000"/>
                </a:solidFill>
                <a:latin typeface="Arial (Body)"/>
                <a:ea typeface="ＭＳ Ｐゴシック" charset="-128"/>
              </a:rPr>
              <a:t>P</a:t>
            </a:r>
            <a:r>
              <a:rPr lang="en-US" altLang="en-US" sz="100" kern="1200" dirty="0" smtClean="0">
                <a:solidFill>
                  <a:srgbClr val="000000"/>
                </a:solidFill>
                <a:latin typeface="Arial (Body)"/>
                <a:ea typeface="ＭＳ Ｐゴシック" charset="-128"/>
              </a:rPr>
              <a:t> </a:t>
            </a:r>
            <a:r>
              <a:rPr lang="en-US" altLang="en-US" sz="2400" kern="1200" dirty="0" smtClean="0">
                <a:solidFill>
                  <a:srgbClr val="000000"/>
                </a:solidFill>
                <a:latin typeface="Arial (Body)"/>
                <a:ea typeface="ＭＳ Ｐゴシック" charset="-128"/>
              </a:rPr>
              <a:t>E</a:t>
            </a:r>
            <a:r>
              <a:rPr lang="en-US" altLang="en-US" sz="100" kern="1200" dirty="0" smtClean="0">
                <a:solidFill>
                  <a:srgbClr val="000000"/>
                </a:solidFill>
                <a:latin typeface="Arial (Body)"/>
                <a:ea typeface="ＭＳ Ｐゴシック" charset="-128"/>
              </a:rPr>
              <a:t> </a:t>
            </a:r>
            <a:r>
              <a:rPr lang="en-US" altLang="en-US" sz="2400" kern="1200" dirty="0" smtClean="0">
                <a:solidFill>
                  <a:srgbClr val="000000"/>
                </a:solidFill>
                <a:latin typeface="Arial (Body)"/>
                <a:ea typeface="ＭＳ Ｐゴシック" charset="-128"/>
              </a:rPr>
              <a:t>G and G</a:t>
            </a:r>
            <a:r>
              <a:rPr lang="en-US" altLang="en-US" sz="100" kern="1200" dirty="0" smtClean="0">
                <a:solidFill>
                  <a:srgbClr val="000000"/>
                </a:solidFill>
                <a:latin typeface="Arial (Body)"/>
                <a:ea typeface="ＭＳ Ｐゴシック" charset="-128"/>
              </a:rPr>
              <a:t> </a:t>
            </a:r>
            <a:r>
              <a:rPr lang="en-US" altLang="en-US" sz="2400" kern="1200" dirty="0" smtClean="0">
                <a:solidFill>
                  <a:srgbClr val="000000"/>
                </a:solidFill>
                <a:latin typeface="Arial (Body)"/>
                <a:ea typeface="ＭＳ Ｐゴシック" charset="-128"/>
              </a:rPr>
              <a:t>I</a:t>
            </a:r>
            <a:r>
              <a:rPr lang="en-US" altLang="en-US" sz="100" kern="1200" dirty="0" smtClean="0">
                <a:solidFill>
                  <a:srgbClr val="000000"/>
                </a:solidFill>
                <a:latin typeface="Arial (Body)"/>
                <a:ea typeface="ＭＳ Ｐゴシック" charset="-128"/>
              </a:rPr>
              <a:t> </a:t>
            </a:r>
            <a:r>
              <a:rPr lang="en-US" altLang="en-US" sz="2400" kern="1200" dirty="0" smtClean="0">
                <a:solidFill>
                  <a:srgbClr val="000000"/>
                </a:solidFill>
                <a:latin typeface="Arial (Body)"/>
                <a:ea typeface="ＭＳ Ｐゴシック" charset="-128"/>
              </a:rPr>
              <a:t>F) </a:t>
            </a:r>
            <a:r>
              <a:rPr lang="en-US" altLang="en-US" sz="2400" kern="1200" dirty="0">
                <a:solidFill>
                  <a:srgbClr val="000000"/>
                </a:solidFill>
                <a:latin typeface="Arial (Body)"/>
                <a:ea typeface="ＭＳ Ｐゴシック" charset="-128"/>
              </a:rPr>
              <a:t>loses detail, some of which is invisible to the eye.</a:t>
            </a:r>
            <a:endParaRPr lang="en-US" altLang="en-US" sz="2400" i="1" kern="1200" dirty="0">
              <a:solidFill>
                <a:srgbClr val="000000"/>
              </a:solidFill>
              <a:latin typeface="Arial (Body)"/>
              <a:ea typeface="ＭＳ Ｐゴシック" charset="-128"/>
            </a:endParaRPr>
          </a:p>
        </p:txBody>
      </p:sp>
    </p:spTree>
    <p:extLst>
      <p:ext uri="{BB962C8B-B14F-4D97-AF65-F5344CB8AC3E}">
        <p14:creationId xmlns:p14="http://schemas.microsoft.com/office/powerpoint/2010/main" val="3692727302"/>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1574"/>
            <a:ext cx="8111613" cy="1231076"/>
          </a:xfrm>
        </p:spPr>
        <p:txBody>
          <a:bodyPr wrap="square" tIns="91425">
            <a:spAutoFit/>
          </a:bodyPr>
          <a:lstStyle/>
          <a:p>
            <a:pPr lvl="0" fontAlgn="base">
              <a:spcBef>
                <a:spcPct val="0"/>
              </a:spcBef>
              <a:spcAft>
                <a:spcPct val="0"/>
              </a:spcAft>
              <a:buClrTx/>
            </a:pPr>
            <a:r>
              <a:rPr lang="en-US" altLang="en-US" kern="1200" dirty="0" smtClean="0">
                <a:latin typeface="Times New Roman" panose="02020603050405020304" pitchFamily="18" charset="0"/>
                <a:ea typeface="ＭＳ Ｐゴシック" charset="-128"/>
              </a:rPr>
              <a:t>When Changing the Picture Means Changing a Program…</a:t>
            </a:r>
            <a:endParaRPr lang="en-US" altLang="en-US" kern="1200" dirty="0">
              <a:latin typeface="Times New Roman" panose="02020603050405020304" pitchFamily="18" charset="0"/>
              <a:ea typeface="ＭＳ Ｐゴシック" charset="-128"/>
            </a:endParaRPr>
          </a:p>
        </p:txBody>
      </p:sp>
      <p:sp>
        <p:nvSpPr>
          <p:cNvPr id="3" name="Text Placeholder 2"/>
          <p:cNvSpPr>
            <a:spLocks noGrp="1"/>
          </p:cNvSpPr>
          <p:nvPr>
            <p:ph type="body" idx="1"/>
          </p:nvPr>
        </p:nvSpPr>
        <p:spPr/>
        <p:txBody>
          <a:bodyPr wrap="square" lIns="91425" tIns="91425" rIns="91425" bIns="91425">
            <a:spAutoFit/>
          </a:bodyPr>
          <a:lstStyle/>
          <a:p>
            <a:pPr marL="255651" lvl="0" indent="-255651" fontAlgn="base">
              <a:spcAft>
                <a:spcPct val="0"/>
              </a:spcAft>
              <a:buFont typeface="Arial" panose="020B0604020202020204" pitchFamily="34" charset="0"/>
              <a:buChar char="•"/>
              <a:tabLst/>
            </a:pPr>
            <a:r>
              <a:rPr lang="en-US" altLang="en-US" sz="2400" kern="1200" dirty="0">
                <a:solidFill>
                  <a:srgbClr val="000000"/>
                </a:solidFill>
                <a:latin typeface="Arial (Body)"/>
                <a:ea typeface="ＭＳ Ｐゴシック" charset="-128"/>
              </a:rPr>
              <a:t>In a vector-based drawing package, changing the drawing is changing a </a:t>
            </a:r>
            <a:r>
              <a:rPr lang="en-US" altLang="en-US" sz="2400" b="1" kern="1200" dirty="0">
                <a:solidFill>
                  <a:srgbClr val="000000"/>
                </a:solidFill>
                <a:latin typeface="Arial (Body)"/>
                <a:ea typeface="ＭＳ Ｐゴシック" charset="-128"/>
              </a:rPr>
              <a:t>program</a:t>
            </a:r>
            <a:r>
              <a:rPr lang="en-US" altLang="en-US" sz="2400" kern="1200" dirty="0">
                <a:solidFill>
                  <a:srgbClr val="000000"/>
                </a:solidFill>
                <a:latin typeface="Arial (Body)"/>
                <a:ea typeface="ＭＳ Ｐゴシック" charset="-128"/>
              </a:rPr>
              <a:t>.</a:t>
            </a:r>
          </a:p>
          <a:p>
            <a:pPr marL="255651" lvl="0" indent="-255651" fontAlgn="base">
              <a:spcAft>
                <a:spcPct val="0"/>
              </a:spcAft>
              <a:buFont typeface="Arial" panose="020B0604020202020204" pitchFamily="34" charset="0"/>
              <a:buChar char="•"/>
              <a:tabLst/>
            </a:pPr>
            <a:r>
              <a:rPr lang="en-US" altLang="en-US" sz="2400" kern="1200" dirty="0">
                <a:solidFill>
                  <a:srgbClr val="000000"/>
                </a:solidFill>
                <a:latin typeface="Arial (Body)"/>
                <a:ea typeface="ＭＳ Ｐゴシック" charset="-128"/>
              </a:rPr>
              <a:t>How could we reach in and change the actual program?</a:t>
            </a:r>
          </a:p>
          <a:p>
            <a:pPr marL="255651" lvl="0" indent="-255651" fontAlgn="base">
              <a:spcAft>
                <a:spcPct val="0"/>
              </a:spcAft>
              <a:buFont typeface="Arial" panose="020B0604020202020204" pitchFamily="34" charset="0"/>
              <a:buChar char="•"/>
              <a:tabLst/>
            </a:pPr>
            <a:r>
              <a:rPr lang="en-US" altLang="en-US" sz="2400" kern="1200" dirty="0">
                <a:solidFill>
                  <a:srgbClr val="000000"/>
                </a:solidFill>
                <a:latin typeface="Arial (Body)"/>
                <a:ea typeface="ＭＳ Ｐゴシック" charset="-128"/>
              </a:rPr>
              <a:t>We can using </a:t>
            </a:r>
            <a:r>
              <a:rPr lang="en-US" altLang="en-US" sz="2400" b="1" kern="1200" dirty="0">
                <a:solidFill>
                  <a:srgbClr val="000000"/>
                </a:solidFill>
                <a:latin typeface="Arial (Body)"/>
                <a:ea typeface="ＭＳ Ｐゴシック" charset="-128"/>
              </a:rPr>
              <a:t>string manipulation</a:t>
            </a:r>
          </a:p>
          <a:p>
            <a:pPr marL="741553" lvl="1" indent="-284353" fontAlgn="base">
              <a:spcAft>
                <a:spcPct val="0"/>
              </a:spcAft>
              <a:buFont typeface="Arial" panose="020B0604020202020204" pitchFamily="34" charset="0"/>
              <a:buChar char="–"/>
            </a:pPr>
            <a:r>
              <a:rPr lang="en-US" altLang="en-US" sz="2400" kern="1200" dirty="0">
                <a:solidFill>
                  <a:srgbClr val="000000"/>
                </a:solidFill>
                <a:latin typeface="Arial (Body)"/>
                <a:ea typeface="ＭＳ Ｐゴシック" charset="-128"/>
                <a:cs typeface="+mn-cs"/>
              </a:rPr>
              <a:t>The program is just a string of characters</a:t>
            </a:r>
          </a:p>
          <a:p>
            <a:pPr marL="741553" lvl="1" indent="-284353" fontAlgn="base">
              <a:spcAft>
                <a:spcPct val="0"/>
              </a:spcAft>
              <a:buFont typeface="Arial" panose="020B0604020202020204" pitchFamily="34" charset="0"/>
              <a:buChar char="–"/>
            </a:pPr>
            <a:r>
              <a:rPr lang="en-US" altLang="en-US" sz="2400" kern="1200" dirty="0">
                <a:solidFill>
                  <a:srgbClr val="000000"/>
                </a:solidFill>
                <a:latin typeface="Arial (Body)"/>
                <a:ea typeface="ＭＳ Ｐゴシック" charset="-128"/>
                <a:cs typeface="+mn-cs"/>
              </a:rPr>
              <a:t>We want to manipulate those characters, in order to manipulate the program</a:t>
            </a:r>
          </a:p>
        </p:txBody>
      </p:sp>
    </p:spTree>
    <p:extLst>
      <p:ext uri="{BB962C8B-B14F-4D97-AF65-F5344CB8AC3E}">
        <p14:creationId xmlns:p14="http://schemas.microsoft.com/office/powerpoint/2010/main" val="141946605"/>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fontAlgn="base">
              <a:spcBef>
                <a:spcPct val="0"/>
              </a:spcBef>
              <a:spcAft>
                <a:spcPct val="0"/>
              </a:spcAft>
              <a:buClrTx/>
            </a:pPr>
            <a:r>
              <a:rPr lang="en-US" altLang="en-US" kern="1200" dirty="0" smtClean="0">
                <a:latin typeface="Times New Roman" panose="02020603050405020304" pitchFamily="18" charset="0"/>
                <a:ea typeface="ＭＳ Ｐゴシック" charset="-128"/>
              </a:rPr>
              <a:t>Example Programmed Graphic</a:t>
            </a:r>
            <a:endParaRPr lang="en-US" altLang="en-US" kern="1200" dirty="0">
              <a:latin typeface="Times New Roman" panose="02020603050405020304" pitchFamily="18" charset="0"/>
              <a:ea typeface="ＭＳ Ｐゴシック" charset="-128"/>
            </a:endParaRPr>
          </a:p>
        </p:txBody>
      </p:sp>
      <p:sp>
        <p:nvSpPr>
          <p:cNvPr id="3" name="Text Placeholder 2"/>
          <p:cNvSpPr>
            <a:spLocks noGrp="1"/>
          </p:cNvSpPr>
          <p:nvPr>
            <p:ph type="body" idx="1"/>
          </p:nvPr>
        </p:nvSpPr>
        <p:spPr>
          <a:xfrm>
            <a:off x="457200" y="1600200"/>
            <a:ext cx="8229600" cy="1484992"/>
          </a:xfrm>
        </p:spPr>
        <p:txBody>
          <a:bodyPr wrap="square" lIns="91425" tIns="91425" rIns="91425" bIns="91425">
            <a:spAutoFit/>
          </a:bodyPr>
          <a:lstStyle/>
          <a:p>
            <a:pPr marL="255651" lvl="0" indent="-255651" fontAlgn="base">
              <a:spcAft>
                <a:spcPct val="0"/>
              </a:spcAft>
              <a:buFont typeface="Arial" panose="020B0604020202020204" pitchFamily="34" charset="0"/>
              <a:buChar char="•"/>
            </a:pPr>
            <a:r>
              <a:rPr lang="en-US" altLang="en-US" sz="2400" kern="1200" dirty="0">
                <a:solidFill>
                  <a:srgbClr val="000000"/>
                </a:solidFill>
                <a:latin typeface="Arial (Body)"/>
                <a:ea typeface="ＭＳ Ｐゴシック" charset="-128"/>
              </a:rPr>
              <a:t>If I did this right, we perceive the left half as lighter than the right half</a:t>
            </a:r>
          </a:p>
          <a:p>
            <a:pPr marL="255651" lvl="0" indent="-255651" fontAlgn="base">
              <a:spcAft>
                <a:spcPct val="0"/>
              </a:spcAft>
              <a:buFont typeface="Arial" panose="020B0604020202020204" pitchFamily="34" charset="0"/>
              <a:buChar char="•"/>
            </a:pPr>
            <a:r>
              <a:rPr lang="en-US" altLang="en-US" sz="2400" kern="1200" dirty="0">
                <a:solidFill>
                  <a:srgbClr val="000000"/>
                </a:solidFill>
                <a:latin typeface="Arial (Body)"/>
                <a:ea typeface="ＭＳ Ｐゴシック" charset="-128"/>
              </a:rPr>
              <a:t>In reality, the end quarters are actually the same colors.</a:t>
            </a:r>
          </a:p>
        </p:txBody>
      </p:sp>
      <p:graphicFrame>
        <p:nvGraphicFramePr>
          <p:cNvPr id="5" name="Object 2" descr="Two horizontal boxes, placed next to each other, to illustrate gray scale."/>
          <p:cNvGraphicFramePr>
            <a:graphicFrameLocks noChangeAspect="1"/>
          </p:cNvGraphicFramePr>
          <p:nvPr>
            <p:extLst>
              <p:ext uri="{D42A27DB-BD31-4B8C-83A1-F6EECF244321}">
                <p14:modId xmlns:p14="http://schemas.microsoft.com/office/powerpoint/2010/main" val="2772429238"/>
              </p:ext>
            </p:extLst>
          </p:nvPr>
        </p:nvGraphicFramePr>
        <p:xfrm>
          <a:off x="1885368" y="3926001"/>
          <a:ext cx="5373264" cy="1356522"/>
        </p:xfrm>
        <a:graphic>
          <a:graphicData uri="http://schemas.openxmlformats.org/presentationml/2006/ole">
            <mc:AlternateContent xmlns:mc="http://schemas.openxmlformats.org/markup-compatibility/2006">
              <mc:Choice xmlns:v="urn:schemas-microsoft-com:vml" Requires="v">
                <p:oleObj spid="_x0000_s1683" name="Image" r:id="rId3" imgW="5079365" imgH="1282540" progId="PhotoshopElements.Image.2">
                  <p:embed/>
                </p:oleObj>
              </mc:Choice>
              <mc:Fallback>
                <p:oleObj name="Image" r:id="rId3" imgW="5079365" imgH="1282540" progId="PhotoshopElements.Image.2">
                  <p:embed/>
                  <p:pic>
                    <p:nvPicPr>
                      <p:cNvPr id="247811"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85368" y="3926001"/>
                        <a:ext cx="5373264" cy="13565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382751268"/>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fontAlgn="base">
              <a:spcBef>
                <a:spcPct val="0"/>
              </a:spcBef>
              <a:spcAft>
                <a:spcPct val="0"/>
              </a:spcAft>
              <a:buClrTx/>
            </a:pPr>
            <a:r>
              <a:rPr lang="en-US" altLang="en-US" kern="1200" dirty="0" smtClean="0">
                <a:latin typeface="Times New Roman" panose="02020603050405020304" pitchFamily="18" charset="0"/>
                <a:ea typeface="ＭＳ Ｐゴシック" charset="-128"/>
              </a:rPr>
              <a:t>Building a Programmed Graphic</a:t>
            </a:r>
            <a:endParaRPr lang="en-US" altLang="en-US" kern="1200" dirty="0">
              <a:latin typeface="Times New Roman" panose="02020603050405020304" pitchFamily="18" charset="0"/>
              <a:ea typeface="ＭＳ Ｐゴシック" charset="-128"/>
            </a:endParaRPr>
          </a:p>
        </p:txBody>
      </p:sp>
      <p:pic>
        <p:nvPicPr>
          <p:cNvPr id="4" name="Picture 3" descr="Computer code has 28 lines. The lines read as follows. Line 1. d e f grey Effect left parenthesis right parenthesis colon. Line 2, indented once. file equals get Media Path left parenthesis double quote 640 multiplied by 480 period j p g double quote right parenthesis. Line 3, indented once. p i c equals make Picture left parenthesis 640 comma 480 file right parenthesis. Line 4, indented once. hash First comma 100 columns of 100 minus grey. Line 5, indented once. grey equals make Color left parenthesis 100 comma 100 comma 100 right parenthesis. Line 6, indented once. for x in range left parenthesis 1 comma 100 right parenthesis colon. Line 7, indented once. for y in range left parenthesis 1 comma 100 right parenthesis colon. Line 8, indented twice. set Color left parenthesis get Pixel left parenthesis p i c comma x comma y right parenthesis comma grey right parenthesis. Line 9, indented once. hash Second comma 100 columns of increasing greyness. Line 10, indented once. grey Level equals 100. Line 11, indented once. for x in range left parenthesis 100 comma 200 right parenthesis colon. Line 12, indented twice. grey equals make Color left parenthesis grey Level comma grey Level comma grey Level right parenthesis. Line 13, indented twice. for y in range left parenthesis 0 comma 100 right parenthesis colon. Line 14, indented twice. set Color left parenthesis get Pixel left parenthesis p i c comma x comma y right parenthesis comma grey right parenthesis. Line 15, indented once. grey Level equals grey Level plus 1. Line 16. hash Third comma 100 columns of increasing greyness comma from 0. Line 17. Grey Level equals 0. Line 18. for x in range left parenthesis 200 comma 300 right parenthesis colon. Line 19, indented once. grey equals make Color left parenthesis grey Level comma grey Level comma grey Level right parenthesis. Line 20, indented once. for y in range left parenthesis 1 comma 100 right parenthesis colon. Line 21, indented twice. set Color left parenthesis get Pixel left parenthesis p i c comma x comma y right parenthesis comma grey right parenthesis. Line 22, indented once. grey Level equals grey Level plus 1. Line 23. hash Finally comma 100 columns of 100 minus grey. Line 24. grey equals make Color left parenthesis 100 comma 100 comma 100 right parenthesis. Line 25. for x in range left parenthesis 300 comma 400 right parenthesis colon. Line 26, indented once. for y in range left parenthesis 1 comma 100 right parenthesis colon. Line 27, indented twice. set Color left parenthesis get Pixel left parenthesis p i c comma x comma y right parenthesis comma grey right parenthesis. Line 28. return p i c."/>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1820544"/>
            <a:ext cx="8312604" cy="4306014"/>
          </a:xfrm>
          <a:prstGeom prst="rect">
            <a:avLst/>
          </a:prstGeom>
        </p:spPr>
      </p:pic>
    </p:spTree>
    <p:extLst>
      <p:ext uri="{BB962C8B-B14F-4D97-AF65-F5344CB8AC3E}">
        <p14:creationId xmlns:p14="http://schemas.microsoft.com/office/powerpoint/2010/main" val="3348154158"/>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fontAlgn="base">
              <a:spcBef>
                <a:spcPct val="0"/>
              </a:spcBef>
              <a:spcAft>
                <a:spcPct val="0"/>
              </a:spcAft>
              <a:buClrTx/>
            </a:pPr>
            <a:r>
              <a:rPr lang="en-US" altLang="en-US" kern="1200" dirty="0" smtClean="0">
                <a:latin typeface="Times New Roman" panose="02020603050405020304" pitchFamily="18" charset="0"/>
                <a:ea typeface="ＭＳ Ｐゴシック" charset="-128"/>
              </a:rPr>
              <a:t>Another Programmed Graphic</a:t>
            </a:r>
            <a:endParaRPr lang="en-US" altLang="en-US" kern="1200" dirty="0">
              <a:latin typeface="Times New Roman" panose="02020603050405020304" pitchFamily="18" charset="0"/>
              <a:ea typeface="ＭＳ Ｐゴシック" charset="-128"/>
            </a:endParaRPr>
          </a:p>
        </p:txBody>
      </p:sp>
      <p:pic>
        <p:nvPicPr>
          <p:cNvPr id="6" name="Picture 5" descr="Computer code has 7 lines. The lines read as follows. Line 1. d e f cool P i c 2 left parenthesis right parenthesis colon. Line 2, indented once. canvas equals make Picture left parenthesis get Media Path left parenthesis double quote 640 multiplied by 480 period j p g double quote right parenthesis right parenthesis. Line 3, indented once. for index in range left parenthesis 25 comma 1 comma negative 1 right parenthesis colon. Line 4, indented twice. color equals make Color left parenthesis index asterisk 10 comma index asterisk 5 comma index right parenthesis. Line 5, indented twice. add R e c t Filled left parenthesis canvas comma 0 comma 0 comma index asterisk 10 comma index asterisk 10 comma color right parenthesis. Line 6, indented once. show left parenthesis canvas right parenthesis. Line 7, indented once. return canva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5293" y="1675251"/>
            <a:ext cx="5853039" cy="2637330"/>
          </a:xfrm>
          <a:prstGeom prst="rect">
            <a:avLst/>
          </a:prstGeom>
        </p:spPr>
      </p:pic>
      <p:pic>
        <p:nvPicPr>
          <p:cNvPr id="7" name="Picture 6" descr="An illustration displays nested colored rectangles."/>
          <p:cNvPicPr>
            <a:picLocks noChangeAspect="1" noChangeArrowheads="1"/>
          </p:cNvPicPr>
          <p:nvPr/>
        </p:nvPicPr>
        <p:blipFill rotWithShape="1">
          <a:blip r:embed="rId3">
            <a:extLst>
              <a:ext uri="{28A0092B-C50C-407E-A947-70E740481C1C}">
                <a14:useLocalDpi xmlns:a14="http://schemas.microsoft.com/office/drawing/2010/main" val="0"/>
              </a:ext>
            </a:extLst>
          </a:blip>
          <a:srcRect r="59982" b="45908"/>
          <a:stretch/>
        </p:blipFill>
        <p:spPr>
          <a:xfrm>
            <a:off x="6750702" y="4205947"/>
            <a:ext cx="1813225" cy="1838168"/>
          </a:xfrm>
          <a:prstGeom prst="rect">
            <a:avLst/>
          </a:prstGeom>
          <a:noFill/>
          <a:ln>
            <a:noFill/>
          </a:ln>
        </p:spPr>
      </p:pic>
    </p:spTree>
    <p:extLst>
      <p:ext uri="{BB962C8B-B14F-4D97-AF65-F5344CB8AC3E}">
        <p14:creationId xmlns:p14="http://schemas.microsoft.com/office/powerpoint/2010/main" val="2254728617"/>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fontAlgn="base">
              <a:spcBef>
                <a:spcPct val="0"/>
              </a:spcBef>
              <a:spcAft>
                <a:spcPct val="0"/>
              </a:spcAft>
              <a:buClrTx/>
            </a:pPr>
            <a:r>
              <a:rPr lang="en-US" altLang="en-US" kern="1200" dirty="0" smtClean="0">
                <a:latin typeface="Times New Roman" panose="02020603050405020304" pitchFamily="18" charset="0"/>
                <a:ea typeface="ＭＳ Ｐゴシック" charset="-128"/>
              </a:rPr>
              <a:t>And Another</a:t>
            </a:r>
            <a:endParaRPr lang="en-US" altLang="en-US" kern="1200" dirty="0">
              <a:latin typeface="Times New Roman" panose="02020603050405020304" pitchFamily="18" charset="0"/>
              <a:ea typeface="ＭＳ Ｐゴシック" charset="-128"/>
            </a:endParaRPr>
          </a:p>
        </p:txBody>
      </p:sp>
      <p:pic>
        <p:nvPicPr>
          <p:cNvPr id="4" name="Picture 3" descr="Computer code has 7 lines. The lines read as follows. Line 1. d e f cool P i c 2 left parenthesis right parenthesis colon. Line 2, indented once. canvas equals make Picture left parenthesis get Media Path left parenthesis double quote 640 multiplied by 480 period j p g double quote right parenthesis right parenthesis. Line 3, indented once. for index in range left parenthesis 25 comma 1 comma negative 1 right parenthesis colon. Line 4, indented twice. color equals make Color left parenthesis index asterisk 10 comma index asterisk 5 comma index right parenthesis. Line 5, indented twice. add R e c t Filled left parenthesis canvas comma 0 comma 0 comma index asterisk 10 comma index asterisk 10 color right parenthesis. Line 6, indented once. show left parenthesis canvas right parenthesis. Line 7, indented once. return canva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6192" y="1693871"/>
            <a:ext cx="6651752" cy="2362938"/>
          </a:xfrm>
          <a:prstGeom prst="rect">
            <a:avLst/>
          </a:prstGeom>
        </p:spPr>
      </p:pic>
      <p:pic>
        <p:nvPicPr>
          <p:cNvPr id="6" name="Picture 5" descr="An illustration of nested outline only rectangles."/>
          <p:cNvPicPr>
            <a:picLocks noChangeAspect="1" noChangeArrowheads="1"/>
          </p:cNvPicPr>
          <p:nvPr/>
        </p:nvPicPr>
        <p:blipFill rotWithShape="1">
          <a:blip r:embed="rId3">
            <a:extLst>
              <a:ext uri="{28A0092B-C50C-407E-A947-70E740481C1C}">
                <a14:useLocalDpi xmlns:a14="http://schemas.microsoft.com/office/drawing/2010/main" val="0"/>
              </a:ext>
            </a:extLst>
          </a:blip>
          <a:srcRect r="34765" b="8647"/>
          <a:stretch/>
        </p:blipFill>
        <p:spPr>
          <a:xfrm>
            <a:off x="6339961" y="4204289"/>
            <a:ext cx="1912027" cy="2008165"/>
          </a:xfrm>
          <a:prstGeom prst="rect">
            <a:avLst/>
          </a:prstGeom>
          <a:noFill/>
          <a:ln>
            <a:noFill/>
          </a:ln>
        </p:spPr>
      </p:pic>
    </p:spTree>
    <p:extLst>
      <p:ext uri="{BB962C8B-B14F-4D97-AF65-F5344CB8AC3E}">
        <p14:creationId xmlns:p14="http://schemas.microsoft.com/office/powerpoint/2010/main" val="1303524662"/>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fontAlgn="base">
              <a:spcBef>
                <a:spcPct val="0"/>
              </a:spcBef>
              <a:spcAft>
                <a:spcPct val="0"/>
              </a:spcAft>
              <a:buClrTx/>
            </a:pPr>
            <a:r>
              <a:rPr lang="en-US" altLang="en-US" kern="1200" dirty="0" smtClean="0">
                <a:latin typeface="Times New Roman" panose="02020603050405020304" pitchFamily="18" charset="0"/>
                <a:ea typeface="ＭＳ Ｐゴシック" charset="-128"/>
              </a:rPr>
              <a:t>Why Do We Write Programs?</a:t>
            </a:r>
            <a:endParaRPr lang="en-US" altLang="en-US" kern="1200" dirty="0">
              <a:latin typeface="Times New Roman" panose="02020603050405020304" pitchFamily="18" charset="0"/>
              <a:ea typeface="ＭＳ Ｐゴシック" charset="-128"/>
            </a:endParaRPr>
          </a:p>
        </p:txBody>
      </p:sp>
      <p:sp>
        <p:nvSpPr>
          <p:cNvPr id="3" name="Text Placeholder 2"/>
          <p:cNvSpPr>
            <a:spLocks noGrp="1"/>
          </p:cNvSpPr>
          <p:nvPr>
            <p:ph type="body" idx="1"/>
          </p:nvPr>
        </p:nvSpPr>
        <p:spPr>
          <a:xfrm>
            <a:off x="457200" y="1600200"/>
            <a:ext cx="8229600" cy="3754844"/>
          </a:xfrm>
        </p:spPr>
        <p:txBody>
          <a:bodyPr wrap="square" lIns="91425" tIns="91425" rIns="91425" bIns="91425">
            <a:spAutoFit/>
          </a:bodyPr>
          <a:lstStyle/>
          <a:p>
            <a:pPr marL="255651" lvl="0" indent="-255651" fontAlgn="base">
              <a:spcAft>
                <a:spcPct val="0"/>
              </a:spcAft>
              <a:buFont typeface="Arial" panose="020B0604020202020204" pitchFamily="34" charset="0"/>
              <a:buChar char="•"/>
              <a:tabLst/>
            </a:pPr>
            <a:r>
              <a:rPr lang="en-US" altLang="en-US" sz="2400" kern="1200" dirty="0">
                <a:solidFill>
                  <a:srgbClr val="000000"/>
                </a:solidFill>
                <a:latin typeface="Arial (Body)"/>
                <a:ea typeface="ＭＳ Ｐゴシック" charset="-128"/>
              </a:rPr>
              <a:t>Could we do this in Photoshop? </a:t>
            </a:r>
            <a:r>
              <a:rPr lang="en-US" altLang="en-US" sz="2400" kern="1200" dirty="0" smtClean="0">
                <a:solidFill>
                  <a:srgbClr val="000000"/>
                </a:solidFill>
                <a:latin typeface="Arial (Body)"/>
                <a:ea typeface="ＭＳ Ｐゴシック" charset="-128"/>
              </a:rPr>
              <a:t>Maybe</a:t>
            </a:r>
            <a:endParaRPr lang="en-US" altLang="en-US" sz="2400" kern="1200" dirty="0">
              <a:solidFill>
                <a:srgbClr val="000000"/>
              </a:solidFill>
              <a:latin typeface="Arial (Body)"/>
              <a:ea typeface="ＭＳ Ｐゴシック" charset="-128"/>
            </a:endParaRPr>
          </a:p>
          <a:p>
            <a:pPr marL="741553" lvl="1" indent="-284353" fontAlgn="base">
              <a:spcAft>
                <a:spcPct val="0"/>
              </a:spcAft>
              <a:buFont typeface="Arial" panose="020B0604020202020204" pitchFamily="34" charset="0"/>
              <a:buChar char="–"/>
            </a:pPr>
            <a:r>
              <a:rPr lang="en-US" altLang="en-US" sz="2400" kern="1200" dirty="0" smtClean="0">
                <a:solidFill>
                  <a:srgbClr val="000000"/>
                </a:solidFill>
                <a:latin typeface="Arial (Body)"/>
                <a:ea typeface="ＭＳ Ｐゴシック" charset="-128"/>
                <a:cs typeface="+mn-cs"/>
              </a:rPr>
              <a:t>I</a:t>
            </a:r>
            <a:r>
              <a:rPr lang="fr-FR" altLang="ja-JP" sz="2400" kern="1200" dirty="0" smtClean="0">
                <a:solidFill>
                  <a:srgbClr val="000000"/>
                </a:solidFill>
                <a:latin typeface="Arial (Body)"/>
                <a:ea typeface="ＭＳ Ｐゴシック" charset="-128"/>
                <a:cs typeface="+mn-cs"/>
              </a:rPr>
              <a:t>’</a:t>
            </a:r>
            <a:r>
              <a:rPr lang="en-US" altLang="ja-JP" sz="2400" kern="1200" dirty="0" smtClean="0">
                <a:solidFill>
                  <a:srgbClr val="000000"/>
                </a:solidFill>
                <a:latin typeface="Arial (Body)"/>
                <a:ea typeface="ＭＳ Ｐゴシック" charset="-128"/>
                <a:cs typeface="+mn-cs"/>
              </a:rPr>
              <a:t>m </a:t>
            </a:r>
            <a:r>
              <a:rPr lang="en-US" altLang="ja-JP" sz="2400" kern="1200" dirty="0">
                <a:solidFill>
                  <a:srgbClr val="000000"/>
                </a:solidFill>
                <a:latin typeface="Arial (Body)"/>
                <a:ea typeface="ＭＳ Ｐゴシック" charset="-128"/>
                <a:cs typeface="+mn-cs"/>
              </a:rPr>
              <a:t>sure that you can, but you need to know how.</a:t>
            </a:r>
          </a:p>
          <a:p>
            <a:pPr marL="255651" lvl="0" indent="-255651" fontAlgn="base">
              <a:spcAft>
                <a:spcPct val="0"/>
              </a:spcAft>
              <a:buFont typeface="Arial" panose="020B0604020202020204" pitchFamily="34" charset="0"/>
              <a:buChar char="•"/>
              <a:tabLst/>
            </a:pPr>
            <a:r>
              <a:rPr lang="en-US" altLang="en-US" sz="2400" kern="1200" dirty="0">
                <a:solidFill>
                  <a:srgbClr val="000000"/>
                </a:solidFill>
                <a:latin typeface="Arial (Body)"/>
                <a:ea typeface="ＭＳ Ｐゴシック" charset="-128"/>
              </a:rPr>
              <a:t>Could I teach you to do this in Photoshop? Maybe</a:t>
            </a:r>
          </a:p>
          <a:p>
            <a:pPr marL="741553" lvl="1" indent="-284353" fontAlgn="base">
              <a:spcAft>
                <a:spcPct val="0"/>
              </a:spcAft>
              <a:buFont typeface="Arial" panose="020B0604020202020204" pitchFamily="34" charset="0"/>
              <a:buChar char="–"/>
            </a:pPr>
            <a:r>
              <a:rPr lang="en-US" altLang="en-US" sz="2400" kern="1200" dirty="0">
                <a:solidFill>
                  <a:srgbClr val="000000"/>
                </a:solidFill>
                <a:latin typeface="Arial (Body)"/>
                <a:ea typeface="ＭＳ Ｐゴシック" charset="-128"/>
                <a:cs typeface="+mn-cs"/>
              </a:rPr>
              <a:t>Might take a lot of demonstration</a:t>
            </a:r>
          </a:p>
          <a:p>
            <a:pPr marL="255651" lvl="0" indent="-255651" fontAlgn="base">
              <a:spcAft>
                <a:spcPct val="0"/>
              </a:spcAft>
              <a:buFont typeface="Arial" panose="020B0604020202020204" pitchFamily="34" charset="0"/>
              <a:buChar char="•"/>
              <a:tabLst/>
            </a:pPr>
            <a:r>
              <a:rPr lang="en-US" altLang="en-US" sz="2400" kern="1200" dirty="0">
                <a:solidFill>
                  <a:srgbClr val="000000"/>
                </a:solidFill>
                <a:latin typeface="Arial (Body)"/>
                <a:ea typeface="ＭＳ Ｐゴシック" charset="-128"/>
              </a:rPr>
              <a:t>But this program is an </a:t>
            </a:r>
            <a:r>
              <a:rPr lang="en-US" altLang="en-US" sz="2400" b="1" kern="1200" dirty="0">
                <a:solidFill>
                  <a:srgbClr val="000000"/>
                </a:solidFill>
                <a:latin typeface="Arial (Body)"/>
                <a:ea typeface="ＭＳ Ｐゴシック" charset="-128"/>
              </a:rPr>
              <a:t>exact</a:t>
            </a:r>
            <a:r>
              <a:rPr lang="en-US" altLang="en-US" sz="2400" kern="1200" dirty="0">
                <a:solidFill>
                  <a:srgbClr val="000000"/>
                </a:solidFill>
                <a:latin typeface="Arial (Body)"/>
                <a:ea typeface="ＭＳ Ｐゴシック" charset="-128"/>
              </a:rPr>
              <a:t> definition of the process of generating this picture</a:t>
            </a:r>
          </a:p>
          <a:p>
            <a:pPr marL="741553" lvl="1" indent="-284353" fontAlgn="base">
              <a:spcAft>
                <a:spcPct val="0"/>
              </a:spcAft>
              <a:buFont typeface="Arial" panose="020B0604020202020204" pitchFamily="34" charset="0"/>
              <a:buChar char="–"/>
            </a:pPr>
            <a:r>
              <a:rPr lang="en-US" altLang="en-US" sz="2400" kern="1200" dirty="0">
                <a:solidFill>
                  <a:srgbClr val="000000"/>
                </a:solidFill>
                <a:latin typeface="Arial (Body)"/>
                <a:ea typeface="ＭＳ Ｐゴシック" charset="-128"/>
                <a:cs typeface="+mn-cs"/>
              </a:rPr>
              <a:t>It works for anyone who can run the program, without knowing Photoshop</a:t>
            </a:r>
          </a:p>
        </p:txBody>
      </p:sp>
    </p:spTree>
    <p:extLst>
      <p:ext uri="{BB962C8B-B14F-4D97-AF65-F5344CB8AC3E}">
        <p14:creationId xmlns:p14="http://schemas.microsoft.com/office/powerpoint/2010/main" val="350073544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a:spcBef>
                <a:spcPct val="0"/>
              </a:spcBef>
              <a:buClrTx/>
              <a:defRPr/>
            </a:pPr>
            <a:r>
              <a:rPr lang="en-US" kern="1200" dirty="0" smtClean="0">
                <a:latin typeface="Times New Roman" panose="02020603050405020304" pitchFamily="18" charset="0"/>
                <a:ea typeface="+mj-ea"/>
                <a:cs typeface="+mj-cs"/>
              </a:rPr>
              <a:t>Now, the Inner Loop</a:t>
            </a:r>
            <a:endParaRPr lang="en-US" kern="1200" dirty="0">
              <a:latin typeface="Times New Roman" panose="02020603050405020304" pitchFamily="18" charset="0"/>
              <a:ea typeface="+mj-ea"/>
              <a:cs typeface="+mj-cs"/>
            </a:endParaRPr>
          </a:p>
        </p:txBody>
      </p:sp>
      <p:sp>
        <p:nvSpPr>
          <p:cNvPr id="4" name="Text Placeholder 3"/>
          <p:cNvSpPr>
            <a:spLocks noGrp="1"/>
          </p:cNvSpPr>
          <p:nvPr>
            <p:ph type="body" idx="1"/>
          </p:nvPr>
        </p:nvSpPr>
        <p:spPr>
          <a:xfrm>
            <a:off x="457200" y="1600200"/>
            <a:ext cx="2795451" cy="2031295"/>
          </a:xfrm>
        </p:spPr>
        <p:txBody>
          <a:bodyPr wrap="square" lIns="91425" tIns="91425" rIns="91425" bIns="91425">
            <a:spAutoFit/>
          </a:bodyPr>
          <a:lstStyle/>
          <a:p>
            <a:pPr marL="0" lvl="0" indent="0" eaLnBrk="0" fontAlgn="base" hangingPunct="0">
              <a:spcAft>
                <a:spcPct val="0"/>
              </a:spcAft>
              <a:buNone/>
            </a:pPr>
            <a:r>
              <a:rPr lang="en-US" altLang="en-US" sz="2400" kern="1200" dirty="0">
                <a:solidFill>
                  <a:srgbClr val="000000"/>
                </a:solidFill>
                <a:latin typeface="Arial (Body)"/>
                <a:ea typeface="ＭＳ Ｐゴシック" charset="-128"/>
                <a:cs typeface="+mn-cs"/>
              </a:rPr>
              <a:t>Next, we set y to 0</a:t>
            </a:r>
            <a:r>
              <a:rPr lang="en-US" altLang="en-US" sz="2400" kern="1200" dirty="0" smtClean="0">
                <a:solidFill>
                  <a:srgbClr val="000000"/>
                </a:solidFill>
                <a:latin typeface="Arial (Body)"/>
                <a:ea typeface="ＭＳ Ｐゴシック" charset="-128"/>
                <a:cs typeface="+mn-cs"/>
              </a:rPr>
              <a:t>. We</a:t>
            </a:r>
            <a:r>
              <a:rPr lang="fr-FR" altLang="ja-JP" sz="2400" kern="1200" dirty="0" smtClean="0">
                <a:solidFill>
                  <a:srgbClr val="000000"/>
                </a:solidFill>
                <a:latin typeface="Arial (Body)"/>
                <a:ea typeface="ＭＳ Ｐゴシック" charset="-128"/>
                <a:cs typeface="+mn-cs"/>
              </a:rPr>
              <a:t>’</a:t>
            </a:r>
            <a:r>
              <a:rPr lang="en-US" altLang="ja-JP" sz="2400" kern="1200" dirty="0" smtClean="0">
                <a:solidFill>
                  <a:srgbClr val="000000"/>
                </a:solidFill>
                <a:latin typeface="Arial (Body)"/>
                <a:ea typeface="ＭＳ Ｐゴシック" charset="-128"/>
                <a:cs typeface="+mn-cs"/>
              </a:rPr>
              <a:t>re </a:t>
            </a:r>
            <a:r>
              <a:rPr lang="en-US" altLang="ja-JP" sz="2400" kern="1200" dirty="0">
                <a:solidFill>
                  <a:srgbClr val="000000"/>
                </a:solidFill>
                <a:latin typeface="Arial (Body)"/>
                <a:ea typeface="ＭＳ Ｐゴシック" charset="-128"/>
                <a:cs typeface="+mn-cs"/>
              </a:rPr>
              <a:t>now going to process each of the pixels in the first column.</a:t>
            </a:r>
            <a:endParaRPr lang="en-US" altLang="en-US" sz="2400" kern="1200" dirty="0">
              <a:solidFill>
                <a:srgbClr val="000000"/>
              </a:solidFill>
              <a:latin typeface="Arial (Body)"/>
              <a:ea typeface="ＭＳ Ｐゴシック" charset="-128"/>
              <a:cs typeface="+mn-cs"/>
            </a:endParaRPr>
          </a:p>
        </p:txBody>
      </p:sp>
      <p:pic>
        <p:nvPicPr>
          <p:cNvPr id="5" name="Picture 4" descr="The computer code has 6 lines. The lines read as follows. Line 1. d e f increase Red 2 left parenthesis picture right parenthesis colon. Line 2. for x in range left parenthesis 0 comma get Width left parenthesis picture right parenthesis right parenthesis colon. Line 3. for y in range left parenthesis 0 comma get Height left parenthesis picture right parenthesis right parenthesis colon. This line is labeled as Next, we set y to 0. We're now going to process each of the pixels in the first column. Line 4. p x equals get Pixel left parenthesis picture comma x comma y right parenthesis. Line 5. value equals get Red left parenthesis p x right parenthesis. Line 6. Set Red left parenthesis p x comma value asterisk 1 period 1 right parenthesis."/>
          <p:cNvPicPr>
            <a:picLocks noChangeAspect="1"/>
          </p:cNvPicPr>
          <p:nvPr/>
        </p:nvPicPr>
        <p:blipFill>
          <a:blip r:embed="rId2"/>
          <a:stretch>
            <a:fillRect/>
          </a:stretch>
        </p:blipFill>
        <p:spPr>
          <a:xfrm>
            <a:off x="3391295" y="1659717"/>
            <a:ext cx="5133277" cy="2109399"/>
          </a:xfrm>
          <a:prstGeom prst="rect">
            <a:avLst/>
          </a:prstGeom>
        </p:spPr>
      </p:pic>
    </p:spTree>
    <p:extLst>
      <p:ext uri="{BB962C8B-B14F-4D97-AF65-F5344CB8AC3E}">
        <p14:creationId xmlns:p14="http://schemas.microsoft.com/office/powerpoint/2010/main" val="794308937"/>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1574"/>
            <a:ext cx="8229600" cy="1231076"/>
          </a:xfrm>
        </p:spPr>
        <p:txBody>
          <a:bodyPr tIns="91425">
            <a:spAutoFit/>
          </a:bodyPr>
          <a:lstStyle/>
          <a:p>
            <a:pPr lvl="0" fontAlgn="base">
              <a:spcBef>
                <a:spcPct val="0"/>
              </a:spcBef>
              <a:spcAft>
                <a:spcPct val="0"/>
              </a:spcAft>
              <a:buClrTx/>
            </a:pPr>
            <a:r>
              <a:rPr lang="en-US" altLang="en-US" kern="1200" dirty="0" smtClean="0">
                <a:latin typeface="Times New Roman" panose="02020603050405020304" pitchFamily="18" charset="0"/>
                <a:ea typeface="ＭＳ Ｐゴシック" charset="-128"/>
              </a:rPr>
              <a:t>We Write Programs to Encapsulate and Communicate Process</a:t>
            </a:r>
            <a:endParaRPr lang="en-US" altLang="en-US" kern="1200" dirty="0">
              <a:latin typeface="Times New Roman" panose="02020603050405020304" pitchFamily="18" charset="0"/>
              <a:ea typeface="ＭＳ Ｐゴシック" charset="-128"/>
            </a:endParaRPr>
          </a:p>
        </p:txBody>
      </p:sp>
      <p:sp>
        <p:nvSpPr>
          <p:cNvPr id="3" name="Text Placeholder 2"/>
          <p:cNvSpPr>
            <a:spLocks noGrp="1"/>
          </p:cNvSpPr>
          <p:nvPr>
            <p:ph type="body" idx="1"/>
          </p:nvPr>
        </p:nvSpPr>
        <p:spPr/>
        <p:txBody>
          <a:bodyPr wrap="square" lIns="91425" tIns="91425" rIns="91425" bIns="91425">
            <a:spAutoFit/>
          </a:bodyPr>
          <a:lstStyle/>
          <a:p>
            <a:pPr marL="255651" lvl="0" indent="-255651" fontAlgn="base">
              <a:spcAft>
                <a:spcPct val="0"/>
              </a:spcAft>
              <a:buFont typeface="Arial" panose="020B0604020202020204" pitchFamily="34" charset="0"/>
              <a:buChar char="•"/>
              <a:tabLst/>
            </a:pPr>
            <a:r>
              <a:rPr lang="en-US" altLang="en-US" sz="2400" kern="1200" dirty="0">
                <a:solidFill>
                  <a:srgbClr val="000000"/>
                </a:solidFill>
                <a:latin typeface="Arial (Body)"/>
                <a:ea typeface="ＭＳ Ｐゴシック" charset="-128"/>
              </a:rPr>
              <a:t>If you can do it by hand, do it.</a:t>
            </a:r>
          </a:p>
          <a:p>
            <a:pPr marL="255651" lvl="0" indent="-255651" fontAlgn="base">
              <a:spcAft>
                <a:spcPct val="0"/>
              </a:spcAft>
              <a:buFont typeface="Arial" panose="020B0604020202020204" pitchFamily="34" charset="0"/>
              <a:buChar char="•"/>
              <a:tabLst/>
            </a:pPr>
            <a:r>
              <a:rPr lang="en-US" altLang="en-US" sz="2400" kern="1200" dirty="0">
                <a:solidFill>
                  <a:srgbClr val="000000"/>
                </a:solidFill>
                <a:latin typeface="Arial (Body)"/>
                <a:ea typeface="ＭＳ Ｐゴシック" charset="-128"/>
              </a:rPr>
              <a:t>If you need to teach someone else to do it, consider a program.</a:t>
            </a:r>
          </a:p>
          <a:p>
            <a:pPr marL="255651" lvl="0" indent="-255651" fontAlgn="base">
              <a:spcAft>
                <a:spcPct val="0"/>
              </a:spcAft>
              <a:buFont typeface="Arial" panose="020B0604020202020204" pitchFamily="34" charset="0"/>
              <a:buChar char="•"/>
              <a:tabLst/>
            </a:pPr>
            <a:r>
              <a:rPr lang="en-US" altLang="en-US" sz="2400" kern="1200" dirty="0">
                <a:solidFill>
                  <a:srgbClr val="000000"/>
                </a:solidFill>
                <a:latin typeface="Arial (Body)"/>
                <a:ea typeface="ＭＳ Ｐゴシック" charset="-128"/>
              </a:rPr>
              <a:t>If you need to explain to lots of people how to do it, definitely use a program.</a:t>
            </a:r>
          </a:p>
          <a:p>
            <a:pPr marL="255651" lvl="0" indent="-255651" fontAlgn="base">
              <a:spcAft>
                <a:spcPct val="0"/>
              </a:spcAft>
              <a:buFont typeface="Arial" panose="020B0604020202020204" pitchFamily="34" charset="0"/>
              <a:buChar char="•"/>
              <a:tabLst/>
            </a:pPr>
            <a:r>
              <a:rPr lang="en-US" altLang="en-US" sz="2400" kern="1200" dirty="0">
                <a:solidFill>
                  <a:srgbClr val="000000"/>
                </a:solidFill>
                <a:latin typeface="Arial (Body)"/>
                <a:ea typeface="ＭＳ Ｐゴシック" charset="-128"/>
              </a:rPr>
              <a:t>If you want lots of people to do it without having to teach them something first, definitely use a program.</a:t>
            </a:r>
          </a:p>
        </p:txBody>
      </p:sp>
    </p:spTree>
    <p:extLst>
      <p:ext uri="{BB962C8B-B14F-4D97-AF65-F5344CB8AC3E}">
        <p14:creationId xmlns:p14="http://schemas.microsoft.com/office/powerpoint/2010/main" val="4099420443"/>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r>
              <a:rPr lang="en-US" dirty="0" smtClean="0">
                <a:latin typeface="Times New Roman" panose="02020603050405020304" pitchFamily="18" charset="0"/>
              </a:rPr>
              <a:t>Copyright</a:t>
            </a:r>
            <a:endParaRPr lang="en-US" dirty="0">
              <a:latin typeface="Times New Roman" panose="02020603050405020304" pitchFamily="18" charset="0"/>
            </a:endParaRPr>
          </a:p>
        </p:txBody>
      </p:sp>
      <p:pic>
        <p:nvPicPr>
          <p:cNvPr id="4" name="Picture 2" descr="This work is protected by United States copyright laws and is provided solely for the use of instructors in teaching their courses and assessing student learning. Dissemination or sale of any part of this work (including on the world wide web) will destroy the integrity of the work and is not permitted. The work and materials from it should never be made available to students except by instructors using the accompanying text in their classes. All recipients of this work are expected to abide by these restrictions and to honor the intended pedagogical purposes and the needs of other instructors who rely on these materials."/>
          <p:cNvPicPr>
            <a:picLocks noChangeAspect="1" noChangeArrowheads="1"/>
          </p:cNvPicPr>
          <p:nvPr/>
        </p:nvPicPr>
        <p:blipFill>
          <a:blip r:embed="rId2"/>
          <a:srcRect/>
          <a:stretch>
            <a:fillRect/>
          </a:stretch>
        </p:blipFill>
        <p:spPr bwMode="auto">
          <a:xfrm>
            <a:off x="860425" y="2310096"/>
            <a:ext cx="7423150" cy="2438400"/>
          </a:xfrm>
          <a:prstGeom prst="rect">
            <a:avLst/>
          </a:prstGeom>
          <a:noFill/>
          <a:ln w="9525">
            <a:noFill/>
            <a:miter lim="800000"/>
            <a:headEnd/>
            <a:tailEnd/>
          </a:ln>
        </p:spPr>
      </p:pic>
    </p:spTree>
    <p:extLst>
      <p:ext uri="{BB962C8B-B14F-4D97-AF65-F5344CB8AC3E}">
        <p14:creationId xmlns:p14="http://schemas.microsoft.com/office/powerpoint/2010/main" val="96436195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a:spcBef>
                <a:spcPct val="0"/>
              </a:spcBef>
              <a:buClrTx/>
              <a:defRPr/>
            </a:pPr>
            <a:r>
              <a:rPr lang="en-US" kern="1200" dirty="0" smtClean="0">
                <a:latin typeface="Times New Roman" panose="02020603050405020304" pitchFamily="18" charset="0"/>
                <a:ea typeface="+mj-ea"/>
                <a:cs typeface="+mj-cs"/>
              </a:rPr>
              <a:t>Process a Pixel</a:t>
            </a:r>
            <a:endParaRPr lang="en-US" kern="1200" dirty="0">
              <a:latin typeface="Times New Roman" panose="02020603050405020304" pitchFamily="18" charset="0"/>
              <a:ea typeface="+mj-ea"/>
              <a:cs typeface="+mj-cs"/>
            </a:endParaRPr>
          </a:p>
        </p:txBody>
      </p:sp>
      <p:sp>
        <p:nvSpPr>
          <p:cNvPr id="4" name="Text Placeholder 3"/>
          <p:cNvSpPr>
            <a:spLocks noGrp="1"/>
          </p:cNvSpPr>
          <p:nvPr>
            <p:ph type="body" idx="1"/>
          </p:nvPr>
        </p:nvSpPr>
        <p:spPr>
          <a:xfrm>
            <a:off x="457200" y="1600200"/>
            <a:ext cx="3170903" cy="1661963"/>
          </a:xfrm>
        </p:spPr>
        <p:txBody>
          <a:bodyPr wrap="square" lIns="91425" tIns="91425" rIns="91425" bIns="91425">
            <a:spAutoFit/>
          </a:bodyPr>
          <a:lstStyle/>
          <a:p>
            <a:pPr marL="0" lvl="0" indent="0" eaLnBrk="0" fontAlgn="base" hangingPunct="0">
              <a:spcAft>
                <a:spcPct val="0"/>
              </a:spcAft>
              <a:buNone/>
            </a:pPr>
            <a:r>
              <a:rPr lang="en-US" altLang="en-US" sz="2400" kern="1200" dirty="0">
                <a:solidFill>
                  <a:srgbClr val="000000"/>
                </a:solidFill>
                <a:latin typeface="Arial (Body)"/>
                <a:ea typeface="ＭＳ Ｐゴシック" charset="-128"/>
                <a:cs typeface="+mn-cs"/>
              </a:rPr>
              <a:t>With x = 0 and y = 0, we get the leftmost pixel and increase its red by 10%</a:t>
            </a:r>
          </a:p>
        </p:txBody>
      </p:sp>
      <p:pic>
        <p:nvPicPr>
          <p:cNvPr id="5" name="Picture 4" descr="The computer code has 6 lines. The lines read as follows. Line 1. d e f increase Red 2 left parenthesis picture right parenthesis colon. Line 2. for x in range left parenthesis 0 comma get Width left parenthesis picture right parenthesis right parenthesis colon. Line 3. for y in range left parenthesis 0 comma get Height left parenthesis picture right parenthesis right parenthesis colon. Line 4. p x equals get Pixel left parenthesis picture comma x comma y right parenthesis. Lines 3 and 4 are labeled as With x equals 0 and y equals 0, we get the leftmost pixel and increase its red by 10 percent sign. Line 5. value equals get Red left parenthesis p x right parenthesis. Line 6. Set Red left parenthesis p x comma value asterisk 1 period 1 right parenthesis."/>
          <p:cNvPicPr>
            <a:picLocks noChangeAspect="1"/>
          </p:cNvPicPr>
          <p:nvPr/>
        </p:nvPicPr>
        <p:blipFill>
          <a:blip r:embed="rId2"/>
          <a:stretch>
            <a:fillRect/>
          </a:stretch>
        </p:blipFill>
        <p:spPr>
          <a:xfrm>
            <a:off x="3687095" y="1774707"/>
            <a:ext cx="4594565" cy="1917635"/>
          </a:xfrm>
          <a:prstGeom prst="rect">
            <a:avLst/>
          </a:prstGeom>
        </p:spPr>
      </p:pic>
    </p:spTree>
    <p:extLst>
      <p:ext uri="{BB962C8B-B14F-4D97-AF65-F5344CB8AC3E}">
        <p14:creationId xmlns:p14="http://schemas.microsoft.com/office/powerpoint/2010/main" val="163116262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a:spcBef>
                <a:spcPct val="0"/>
              </a:spcBef>
              <a:buClrTx/>
              <a:defRPr/>
            </a:pPr>
            <a:r>
              <a:rPr lang="en-US" kern="1200" dirty="0" smtClean="0">
                <a:latin typeface="Times New Roman" panose="02020603050405020304" pitchFamily="18" charset="0"/>
                <a:ea typeface="+mj-ea"/>
                <a:cs typeface="+mj-cs"/>
              </a:rPr>
              <a:t>Next Pixel</a:t>
            </a:r>
            <a:endParaRPr lang="en-US" kern="1200" dirty="0">
              <a:latin typeface="Times New Roman" panose="02020603050405020304" pitchFamily="18" charset="0"/>
              <a:ea typeface="+mj-ea"/>
              <a:cs typeface="+mj-cs"/>
            </a:endParaRPr>
          </a:p>
        </p:txBody>
      </p:sp>
      <p:sp>
        <p:nvSpPr>
          <p:cNvPr id="4" name="Text Placeholder 3"/>
          <p:cNvSpPr>
            <a:spLocks noGrp="1"/>
          </p:cNvSpPr>
          <p:nvPr>
            <p:ph type="body" idx="1"/>
          </p:nvPr>
        </p:nvSpPr>
        <p:spPr>
          <a:xfrm>
            <a:off x="457200" y="1600200"/>
            <a:ext cx="4114800" cy="1200298"/>
          </a:xfrm>
        </p:spPr>
        <p:txBody>
          <a:bodyPr wrap="square" lIns="91425" tIns="91425" rIns="91425" bIns="91425">
            <a:spAutoFit/>
          </a:bodyPr>
          <a:lstStyle/>
          <a:p>
            <a:pPr marL="0" lvl="0" indent="0" eaLnBrk="0" fontAlgn="base" hangingPunct="0">
              <a:spcAft>
                <a:spcPct val="0"/>
              </a:spcAft>
              <a:buNone/>
            </a:pPr>
            <a:r>
              <a:rPr lang="en-US" altLang="en-US" sz="2200" kern="1200" dirty="0">
                <a:solidFill>
                  <a:srgbClr val="000000"/>
                </a:solidFill>
                <a:latin typeface="Arial (Body)"/>
                <a:ea typeface="ＭＳ Ｐゴシック" charset="-128"/>
                <a:cs typeface="+mn-cs"/>
              </a:rPr>
              <a:t>Next we set y to 1 (next value in the sequence </a:t>
            </a:r>
            <a:r>
              <a:rPr lang="en-US" altLang="en-US" sz="2200" b="1" kern="1200" dirty="0">
                <a:solidFill>
                  <a:srgbClr val="000000"/>
                </a:solidFill>
                <a:latin typeface="Arial (Body)"/>
                <a:ea typeface="ＭＳ Ｐゴシック" charset="-128"/>
                <a:cs typeface="+mn-cs"/>
              </a:rPr>
              <a:t>range(0,getHeight(picture))</a:t>
            </a:r>
          </a:p>
        </p:txBody>
      </p:sp>
      <p:pic>
        <p:nvPicPr>
          <p:cNvPr id="7" name="Picture 6" descr="The computer code has 6 lines. The lines read as follows. Line 1. d e f increase Red 2 left parenthesis picture right parenthesis colon. Line 2. for x in range left parenthesis 0 comma get Width left parenthesis picture right parenthesis right parenthesis colon. Line 3. for y in range left parenthesis 0 comma get Height left parenthesis picture right parenthesis right parenthesis colon. This line is labeled as Next we set y to 1 (next value in the sequence range (0, get Height (picture)). Line 4. p x equals get Pixel left parenthesis picture comma x comma y right parenthesis. Line 5. value equals get Red left parenthesis p x right parenthesis. Line 6. Set Red left parenthesis p x comma value asterisk 1 period 1 right parenthesis."/>
          <p:cNvPicPr>
            <a:picLocks noChangeAspect="1"/>
          </p:cNvPicPr>
          <p:nvPr/>
        </p:nvPicPr>
        <p:blipFill>
          <a:blip r:embed="rId2"/>
          <a:stretch>
            <a:fillRect/>
          </a:stretch>
        </p:blipFill>
        <p:spPr>
          <a:xfrm>
            <a:off x="4394844" y="1600200"/>
            <a:ext cx="4291956" cy="1914310"/>
          </a:xfrm>
          <a:prstGeom prst="rect">
            <a:avLst/>
          </a:prstGeom>
        </p:spPr>
      </p:pic>
    </p:spTree>
    <p:extLst>
      <p:ext uri="{BB962C8B-B14F-4D97-AF65-F5344CB8AC3E}">
        <p14:creationId xmlns:p14="http://schemas.microsoft.com/office/powerpoint/2010/main" val="348940922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a:spcBef>
                <a:spcPct val="0"/>
              </a:spcBef>
              <a:buClrTx/>
              <a:defRPr/>
            </a:pPr>
            <a:r>
              <a:rPr lang="en-US" kern="1200" dirty="0" smtClean="0">
                <a:latin typeface="Times New Roman" panose="02020603050405020304" pitchFamily="18" charset="0"/>
                <a:ea typeface="+mj-ea"/>
                <a:cs typeface="+mj-cs"/>
              </a:rPr>
              <a:t>Process Pixel (0,1)</a:t>
            </a:r>
            <a:endParaRPr lang="en-US" kern="1200" dirty="0">
              <a:latin typeface="Times New Roman" panose="02020603050405020304" pitchFamily="18" charset="0"/>
              <a:ea typeface="+mj-ea"/>
              <a:cs typeface="+mj-cs"/>
            </a:endParaRPr>
          </a:p>
        </p:txBody>
      </p:sp>
      <p:sp>
        <p:nvSpPr>
          <p:cNvPr id="4" name="Content Placeholder 3"/>
          <p:cNvSpPr>
            <a:spLocks noGrp="1"/>
          </p:cNvSpPr>
          <p:nvPr>
            <p:ph type="body" idx="1"/>
          </p:nvPr>
        </p:nvSpPr>
        <p:spPr>
          <a:xfrm>
            <a:off x="457200" y="1600200"/>
            <a:ext cx="2787445" cy="1661963"/>
          </a:xfrm>
        </p:spPr>
        <p:txBody>
          <a:bodyPr wrap="square" lIns="91425" tIns="91425" rIns="91425" bIns="91425">
            <a:spAutoFit/>
          </a:bodyPr>
          <a:lstStyle/>
          <a:p>
            <a:pPr marL="0" lvl="0" indent="0" eaLnBrk="0" fontAlgn="base" hangingPunct="0">
              <a:spcAft>
                <a:spcPct val="0"/>
              </a:spcAft>
              <a:buNone/>
            </a:pPr>
            <a:r>
              <a:rPr lang="en-US" altLang="en-US" sz="2400" kern="1200" dirty="0">
                <a:solidFill>
                  <a:srgbClr val="000000"/>
                </a:solidFill>
                <a:latin typeface="Arial (Body)"/>
                <a:ea typeface="ＭＳ Ｐゴシック" charset="-128"/>
                <a:cs typeface="+mn-cs"/>
              </a:rPr>
              <a:t>x is still 0, and now y is 1, so increase the red for pixel (0,1)</a:t>
            </a:r>
          </a:p>
        </p:txBody>
      </p:sp>
      <p:pic>
        <p:nvPicPr>
          <p:cNvPr id="10" name="Picture 9" descr="The computer code has 6 lines. The lines read as follows. Line 1. d e f increase Red 2 left parenthesis picture right parenthesis colon. Line 2. for x in range left parenthesis 0 comma get Width left parenthesis picture right parenthesis right parenthesis colon. Line 3. for y in range left parenthesis 0 comma get Height left parenthesis picture right parenthesis right parenthesis colon. Line 4. p x equals get Pixel left parenthesis picture comma x comma y right parenthesis. This line is labeled as x is still 0, and now y is 1, so increase the red for pixel (0, 1).Line 5. value equals get Red left parenthesis p x right parenthesis. Line 6. Set Red left parenthesis p x comma value asterisk 1 period 1 right parenthesis."/>
          <p:cNvPicPr>
            <a:picLocks noChangeAspect="1"/>
          </p:cNvPicPr>
          <p:nvPr/>
        </p:nvPicPr>
        <p:blipFill>
          <a:blip r:embed="rId2"/>
          <a:stretch>
            <a:fillRect/>
          </a:stretch>
        </p:blipFill>
        <p:spPr>
          <a:xfrm>
            <a:off x="3333135" y="1600200"/>
            <a:ext cx="5279594" cy="2103302"/>
          </a:xfrm>
          <a:prstGeom prst="rect">
            <a:avLst/>
          </a:prstGeom>
        </p:spPr>
      </p:pic>
      <p:sp>
        <p:nvSpPr>
          <p:cNvPr id="5" name="Content Placeholder 4"/>
          <p:cNvSpPr>
            <a:spLocks noGrp="1"/>
          </p:cNvSpPr>
          <p:nvPr>
            <p:ph type="body" idx="2"/>
          </p:nvPr>
        </p:nvSpPr>
        <p:spPr>
          <a:xfrm>
            <a:off x="457200" y="3962400"/>
            <a:ext cx="8229600" cy="923299"/>
          </a:xfrm>
        </p:spPr>
        <p:txBody>
          <a:bodyPr wrap="square" lIns="91425" tIns="91425" rIns="91425" bIns="91425">
            <a:spAutoFit/>
          </a:bodyPr>
          <a:lstStyle/>
          <a:p>
            <a:pPr marL="0" lvl="0" indent="0" eaLnBrk="0" fontAlgn="base" hangingPunct="0">
              <a:spcAft>
                <a:spcPct val="0"/>
              </a:spcAft>
              <a:buNone/>
            </a:pPr>
            <a:r>
              <a:rPr lang="en-US" altLang="en-US" sz="2400" kern="1200" dirty="0">
                <a:solidFill>
                  <a:srgbClr val="000000"/>
                </a:solidFill>
                <a:latin typeface="Arial (Body)"/>
                <a:ea typeface="ＭＳ Ｐゴシック" charset="-128"/>
                <a:cs typeface="+mn-cs"/>
              </a:rPr>
              <a:t>We continue along this way, with y taking on every value from 0 to the height of the picture (minus 1).</a:t>
            </a:r>
          </a:p>
        </p:txBody>
      </p:sp>
    </p:spTree>
    <p:extLst>
      <p:ext uri="{BB962C8B-B14F-4D97-AF65-F5344CB8AC3E}">
        <p14:creationId xmlns:p14="http://schemas.microsoft.com/office/powerpoint/2010/main" val="46062816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a:spcBef>
                <a:spcPct val="0"/>
              </a:spcBef>
              <a:buClrTx/>
              <a:defRPr/>
            </a:pPr>
            <a:r>
              <a:rPr lang="en-US" kern="1200" dirty="0" smtClean="0">
                <a:latin typeface="Times New Roman" panose="02020603050405020304" pitchFamily="18" charset="0"/>
                <a:ea typeface="+mj-ea"/>
                <a:cs typeface="+mj-cs"/>
              </a:rPr>
              <a:t>Finally, Next Column</a:t>
            </a:r>
            <a:endParaRPr lang="en-US" kern="1200" dirty="0">
              <a:latin typeface="Times New Roman" panose="02020603050405020304" pitchFamily="18" charset="0"/>
              <a:ea typeface="+mj-ea"/>
              <a:cs typeface="+mj-cs"/>
            </a:endParaRPr>
          </a:p>
        </p:txBody>
      </p:sp>
      <p:sp>
        <p:nvSpPr>
          <p:cNvPr id="4" name="Text Placeholder 3"/>
          <p:cNvSpPr>
            <a:spLocks noGrp="1"/>
          </p:cNvSpPr>
          <p:nvPr>
            <p:ph type="body" idx="1"/>
          </p:nvPr>
        </p:nvSpPr>
        <p:spPr>
          <a:xfrm>
            <a:off x="457200" y="1600200"/>
            <a:ext cx="3592286" cy="3139291"/>
          </a:xfrm>
        </p:spPr>
        <p:txBody>
          <a:bodyPr wrap="square" lIns="91425" tIns="91425" rIns="91425" bIns="91425">
            <a:spAutoFit/>
          </a:bodyPr>
          <a:lstStyle/>
          <a:p>
            <a:pPr marL="0" lvl="0" indent="0" eaLnBrk="0" fontAlgn="base" hangingPunct="0">
              <a:spcAft>
                <a:spcPct val="0"/>
              </a:spcAft>
              <a:buNone/>
            </a:pPr>
            <a:r>
              <a:rPr lang="en-US" altLang="en-US" sz="2400" kern="1200" dirty="0">
                <a:solidFill>
                  <a:srgbClr val="000000"/>
                </a:solidFill>
                <a:latin typeface="Arial (Body)"/>
                <a:ea typeface="ＭＳ Ｐゴシック" charset="-128"/>
                <a:cs typeface="+mn-cs"/>
              </a:rPr>
              <a:t>Now that </a:t>
            </a:r>
            <a:r>
              <a:rPr lang="en-US" altLang="en-US" sz="2400" kern="1200" dirty="0" smtClean="0">
                <a:solidFill>
                  <a:srgbClr val="000000"/>
                </a:solidFill>
                <a:latin typeface="Arial (Body)"/>
                <a:ea typeface="ＭＳ Ｐゴシック" charset="-128"/>
                <a:cs typeface="+mn-cs"/>
              </a:rPr>
              <a:t>we</a:t>
            </a:r>
            <a:r>
              <a:rPr lang="fr-FR" altLang="ja-JP" sz="2400" kern="1200" dirty="0" smtClean="0">
                <a:solidFill>
                  <a:srgbClr val="000000"/>
                </a:solidFill>
                <a:latin typeface="Arial (Body)"/>
                <a:ea typeface="ＭＳ Ｐゴシック" charset="-128"/>
                <a:cs typeface="+mn-cs"/>
              </a:rPr>
              <a:t>’</a:t>
            </a:r>
            <a:r>
              <a:rPr lang="en-US" altLang="ja-JP" sz="2400" kern="1200" dirty="0" smtClean="0">
                <a:solidFill>
                  <a:srgbClr val="000000"/>
                </a:solidFill>
                <a:latin typeface="Arial (Body)"/>
                <a:ea typeface="ＭＳ Ｐゴシック" charset="-128"/>
                <a:cs typeface="+mn-cs"/>
              </a:rPr>
              <a:t>re </a:t>
            </a:r>
            <a:r>
              <a:rPr lang="en-US" altLang="ja-JP" sz="2400" kern="1200" dirty="0">
                <a:solidFill>
                  <a:srgbClr val="000000"/>
                </a:solidFill>
                <a:latin typeface="Arial (Body)"/>
                <a:ea typeface="ＭＳ Ｐゴシック" charset="-128"/>
                <a:cs typeface="+mn-cs"/>
              </a:rPr>
              <a:t>done with the loop for y, we get back to the </a:t>
            </a:r>
            <a:r>
              <a:rPr lang="en-US" altLang="ja-JP" sz="2400" b="1" kern="1200" dirty="0" smtClean="0">
                <a:solidFill>
                  <a:srgbClr val="000000"/>
                </a:solidFill>
                <a:latin typeface="Arial (Body)"/>
                <a:ea typeface="ＭＳ Ｐゴシック" charset="-128"/>
                <a:cs typeface="+mn-cs"/>
              </a:rPr>
              <a:t>F</a:t>
            </a:r>
            <a:r>
              <a:rPr lang="en-US" altLang="ja-JP" sz="100" b="1" kern="1200" dirty="0" smtClean="0">
                <a:solidFill>
                  <a:srgbClr val="000000"/>
                </a:solidFill>
                <a:latin typeface="Arial (Body)"/>
                <a:ea typeface="ＭＳ Ｐゴシック" charset="-128"/>
                <a:cs typeface="+mn-cs"/>
              </a:rPr>
              <a:t> </a:t>
            </a:r>
            <a:r>
              <a:rPr lang="en-US" altLang="ja-JP" sz="2400" b="1" kern="1200" dirty="0" smtClean="0">
                <a:solidFill>
                  <a:srgbClr val="000000"/>
                </a:solidFill>
                <a:latin typeface="Arial (Body)"/>
                <a:ea typeface="ＭＳ Ｐゴシック" charset="-128"/>
                <a:cs typeface="+mn-cs"/>
              </a:rPr>
              <a:t>o</a:t>
            </a:r>
            <a:r>
              <a:rPr lang="en-US" altLang="ja-JP" sz="100" b="1" kern="1200" dirty="0" smtClean="0">
                <a:solidFill>
                  <a:srgbClr val="000000"/>
                </a:solidFill>
                <a:latin typeface="Arial (Body)"/>
                <a:ea typeface="ＭＳ Ｐゴシック" charset="-128"/>
                <a:cs typeface="+mn-cs"/>
              </a:rPr>
              <a:t> </a:t>
            </a:r>
            <a:r>
              <a:rPr lang="en-US" altLang="ja-JP" sz="2400" b="1" kern="1200" dirty="0" smtClean="0">
                <a:solidFill>
                  <a:srgbClr val="000000"/>
                </a:solidFill>
                <a:latin typeface="Arial (Body)"/>
                <a:ea typeface="ＭＳ Ｐゴシック" charset="-128"/>
                <a:cs typeface="+mn-cs"/>
              </a:rPr>
              <a:t>r</a:t>
            </a:r>
            <a:r>
              <a:rPr lang="en-US" altLang="ja-JP" sz="2400" kern="1200" dirty="0" smtClean="0">
                <a:solidFill>
                  <a:srgbClr val="000000"/>
                </a:solidFill>
                <a:latin typeface="Arial (Body)"/>
                <a:ea typeface="ＭＳ Ｐゴシック" charset="-128"/>
                <a:cs typeface="+mn-cs"/>
              </a:rPr>
              <a:t> loop </a:t>
            </a:r>
            <a:r>
              <a:rPr lang="en-US" altLang="ja-JP" sz="2400" kern="1200" dirty="0">
                <a:solidFill>
                  <a:srgbClr val="000000"/>
                </a:solidFill>
                <a:latin typeface="Arial (Body)"/>
                <a:ea typeface="ＭＳ Ｐゴシック" charset="-128"/>
                <a:cs typeface="+mn-cs"/>
              </a:rPr>
              <a:t>for x.</a:t>
            </a:r>
            <a:br>
              <a:rPr lang="en-US" altLang="ja-JP" sz="2400" kern="1200" dirty="0">
                <a:solidFill>
                  <a:srgbClr val="000000"/>
                </a:solidFill>
                <a:latin typeface="Arial (Body)"/>
                <a:ea typeface="ＭＳ Ｐゴシック" charset="-128"/>
                <a:cs typeface="+mn-cs"/>
              </a:rPr>
            </a:br>
            <a:r>
              <a:rPr lang="en-US" altLang="ja-JP" sz="2400" kern="1200" dirty="0">
                <a:solidFill>
                  <a:srgbClr val="000000"/>
                </a:solidFill>
                <a:latin typeface="Arial (Body)"/>
                <a:ea typeface="ＭＳ Ｐゴシック" charset="-128"/>
                <a:cs typeface="+mn-cs"/>
              </a:rPr>
              <a:t>x takes on the value 1, and we go back to the y loop to process all the pixels in the column x=1.</a:t>
            </a:r>
            <a:endParaRPr lang="en-US" altLang="en-US" sz="2400" kern="1200" dirty="0">
              <a:solidFill>
                <a:srgbClr val="000000"/>
              </a:solidFill>
              <a:latin typeface="Arial (Body)"/>
              <a:ea typeface="ＭＳ Ｐゴシック" charset="-128"/>
              <a:cs typeface="+mn-cs"/>
            </a:endParaRPr>
          </a:p>
        </p:txBody>
      </p:sp>
      <p:pic>
        <p:nvPicPr>
          <p:cNvPr id="7" name="Picture 6" descr="The computer code has 6 lines. The lines read as follows. Line 1. d e f increase Red 2 left parenthesis picture right parenthesis colon. Line 2. for x in range left parenthesis 0 comma get Width left parenthesis picture right parenthesis right parenthesis colon. This line is labeled as Now that we're done with the loop for y, we get back to the F O R loop for x. x takes on the value 1, and we go back to the y loop to process all the pixels in the column x=1.Line 3. for y in range left parenthesis 0 comma get Height left parenthesis picture right parenthesis right parenthesis colon. Line 4. p x equals get Pixel left parenthesis picture comma x comma y right parenthesis. Line 5. value equals get Red left parenthesis p x right parenthesis. Line 6. Set Red left parenthesis p x comma value asterisk 1 period 1 right parenthesis."/>
          <p:cNvPicPr>
            <a:picLocks noChangeAspect="1"/>
          </p:cNvPicPr>
          <p:nvPr/>
        </p:nvPicPr>
        <p:blipFill>
          <a:blip r:embed="rId2"/>
          <a:stretch>
            <a:fillRect/>
          </a:stretch>
        </p:blipFill>
        <p:spPr>
          <a:xfrm>
            <a:off x="4108478" y="2129182"/>
            <a:ext cx="4645555" cy="2127688"/>
          </a:xfrm>
          <a:prstGeom prst="rect">
            <a:avLst/>
          </a:prstGeom>
        </p:spPr>
      </p:pic>
    </p:spTree>
    <p:extLst>
      <p:ext uri="{BB962C8B-B14F-4D97-AF65-F5344CB8AC3E}">
        <p14:creationId xmlns:p14="http://schemas.microsoft.com/office/powerpoint/2010/main" val="416916964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eaLnBrk="0" fontAlgn="base" hangingPunct="0">
              <a:spcBef>
                <a:spcPct val="0"/>
              </a:spcBef>
              <a:spcAft>
                <a:spcPct val="0"/>
              </a:spcAft>
              <a:buClrTx/>
              <a:defRPr/>
            </a:pPr>
            <a:r>
              <a:rPr lang="en-US" kern="1200" dirty="0" smtClean="0">
                <a:latin typeface="Times New Roman" panose="02020603050405020304" pitchFamily="18" charset="0"/>
                <a:ea typeface="ＭＳ Ｐゴシック" charset="0"/>
              </a:rPr>
              <a:t>Lightening a Picture with Nested Loops</a:t>
            </a:r>
            <a:endParaRPr lang="en-US" kern="1200" dirty="0">
              <a:latin typeface="Times New Roman" panose="02020603050405020304" pitchFamily="18" charset="0"/>
              <a:ea typeface="ＭＳ Ｐゴシック" charset="0"/>
            </a:endParaRPr>
          </a:p>
        </p:txBody>
      </p:sp>
      <p:pic>
        <p:nvPicPr>
          <p:cNvPr id="4" name="Picture 3" descr="The computer code has 7 lines. The lines read as follows. Line 1. d e f lighten 2 left parenthesis picture right parenthesis. Line 2. for x in range left parenthesis 0 comma get Width left parenthesis picture right parenthesis right parenthesis colon. Line 3. for y in range left parenthesis 0 comma get Height left parenthesis picture right parenthesis right parenthesis colon. Line 4. P x equals get Pixel left parenthesis picture comma x comma y right parenthesis. Line 5. color equals get Color left parenthesis p x right parenthesis. Line 6. color equals make Lighter left parenthesis color right parenthesis. Line 7. Set Color left parenthesis p x comma color right parenthesi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3562" y="1664644"/>
            <a:ext cx="5417604" cy="3291240"/>
          </a:xfrm>
          <a:prstGeom prst="rect">
            <a:avLst/>
          </a:prstGeom>
        </p:spPr>
      </p:pic>
    </p:spTree>
    <p:extLst>
      <p:ext uri="{BB962C8B-B14F-4D97-AF65-F5344CB8AC3E}">
        <p14:creationId xmlns:p14="http://schemas.microsoft.com/office/powerpoint/2010/main" val="270945096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Which Function Did A</a:t>
            </a:r>
            <a:r>
              <a:rPr lang="en-US" dirty="0" smtClean="0"/>
              <a:t>? </a:t>
            </a:r>
            <a:r>
              <a:rPr lang="en-US" sz="2000" b="0" dirty="0" smtClean="0"/>
              <a:t>(1 of 2)</a:t>
            </a:r>
            <a:endParaRPr lang="en-US" sz="2000" b="0" dirty="0"/>
          </a:p>
        </p:txBody>
      </p:sp>
      <p:pic>
        <p:nvPicPr>
          <p:cNvPr id="5" name="Picture 4" descr="The photo A displays students sitting in an auditorium. The first half of the photo is highlighted in red pixel."/>
          <p:cNvPicPr>
            <a:picLocks noChangeAspect="1"/>
          </p:cNvPicPr>
          <p:nvPr/>
        </p:nvPicPr>
        <p:blipFill rotWithShape="1">
          <a:blip r:embed="rId2"/>
          <a:srcRect l="4813"/>
          <a:stretch/>
        </p:blipFill>
        <p:spPr>
          <a:xfrm>
            <a:off x="568380" y="1751561"/>
            <a:ext cx="2223587" cy="1488634"/>
          </a:xfrm>
          <a:prstGeom prst="rect">
            <a:avLst/>
          </a:prstGeom>
        </p:spPr>
      </p:pic>
      <p:pic>
        <p:nvPicPr>
          <p:cNvPr id="6" name="Picture 5" descr="The photo B displays students sitting in an auditorium. The second half of the photo is highlighted in red pixel."/>
          <p:cNvPicPr>
            <a:picLocks noChangeAspect="1"/>
          </p:cNvPicPr>
          <p:nvPr/>
        </p:nvPicPr>
        <p:blipFill rotWithShape="1">
          <a:blip r:embed="rId3"/>
          <a:srcRect l="4277"/>
          <a:stretch/>
        </p:blipFill>
        <p:spPr>
          <a:xfrm>
            <a:off x="6343510" y="1813954"/>
            <a:ext cx="2231705" cy="1488634"/>
          </a:xfrm>
          <a:prstGeom prst="rect">
            <a:avLst/>
          </a:prstGeom>
        </p:spPr>
      </p:pic>
      <p:pic>
        <p:nvPicPr>
          <p:cNvPr id="7" name="Picture 6" descr="The computer code has 12 lines which was denoted by 1. The lines read as follows. Line 1. d e f mixed Red left parenthesis p i c t right parenthesis colon. Line 2, indented once. w equals get Width left parenthesis p i c t right parenthesis. Line 3, indented once. h equals get Height left parenthesis p i c t right parenthesis. Line 4, indented once. for x in range left parenthesis 0 comma w right parenthesis colon. Line 5, indented twice. for y in range left parenthesis 0 comma h forward slash 3 right parenthesis colon. Line 6, indented 3 times. p x equals get Pixel left parenthesis p i c t comma x comma y right parenthesis. Line 7, indented 3 times. r equals get Red left parenthesis p x right parenthesis. Line 8, indented 3 times. set Red left parenthesis p x comma r asterisk 2 right parenthesis. Line 9, indented once. for y in range left parenthesis h forward slash 2 comma h right parenthesis colon. Line 10, indented twice. p x equals get Pixel left parenthesis p i c t period x period y right parenthesis. Line 11, indented twice. r equals get Red left parenthesis p x right parenthesis. Line 12, indented twice. set Red left parenthesis p x comma r forward slash 2 right parenthesis."/>
          <p:cNvPicPr>
            <a:picLocks noChangeAspect="1"/>
          </p:cNvPicPr>
          <p:nvPr/>
        </p:nvPicPr>
        <p:blipFill>
          <a:blip r:embed="rId4"/>
          <a:stretch>
            <a:fillRect/>
          </a:stretch>
        </p:blipFill>
        <p:spPr>
          <a:xfrm>
            <a:off x="3093771" y="1821387"/>
            <a:ext cx="2997879" cy="1798728"/>
          </a:xfrm>
          <a:prstGeom prst="rect">
            <a:avLst/>
          </a:prstGeom>
        </p:spPr>
      </p:pic>
      <p:pic>
        <p:nvPicPr>
          <p:cNvPr id="8" name="Picture 7" descr="The code has 12 lines which was denoted by 2. The lines read as follows. Line 1. d e f mixed Red left parenthesis p i c t right parenthesis. Line 2, indented once. w equals get Width left parenthesis p i c t right parenthesis. Line 3, indented once. h equals get Height left parenthesis p i c t right parenthesis. Line 4, indented once. for x in range left parenthesis 0 comma w forward slash 2 right parenthesis colon. Line 5, indented twice. for y in range left parenthesis 0 comma h forward slash 2 right parenthesis colon. Line 6, indented 3 times. p x slash get Pixel left parenthesis p i c t comma x comma y right parenthesis. Line 7, indented 3 times. r equals get Red left parenthesis p x right parenthesis. Line 8, indented 3 times. set Red left parenthesis p x comma r asterisk 2 right parenthesis. Line 9, indented twice. for y in range left parenthesis h forward slash 2 comma h right parenthesis colon. Line 10, indented 3 times. p x equals get Pixel left parenthesis p i c t comma x comma y right parenthesis. Line 11, indented 3 times. r equals get Red left parenthesis p x right parenthesis. Line 12, indented 3 times. set Red left parenthesis p x comma r forward slash 2 right parenthesis."/>
          <p:cNvPicPr>
            <a:picLocks noChangeAspect="1"/>
          </p:cNvPicPr>
          <p:nvPr/>
        </p:nvPicPr>
        <p:blipFill>
          <a:blip r:embed="rId5"/>
          <a:stretch>
            <a:fillRect/>
          </a:stretch>
        </p:blipFill>
        <p:spPr>
          <a:xfrm>
            <a:off x="568380" y="3822672"/>
            <a:ext cx="3169186" cy="1975074"/>
          </a:xfrm>
          <a:prstGeom prst="rect">
            <a:avLst/>
          </a:prstGeom>
        </p:spPr>
      </p:pic>
      <p:pic>
        <p:nvPicPr>
          <p:cNvPr id="9" name="Picture 8" descr="The computer code has 12 lines which was denoted by 3. The lines read as follows. Line 1. d e f mixed Red left parenthesis p i c t right parenthesis. Line 2, indented once. w equals get Width left parenthesis p i c t right parenthesis. Line 3, indented once. h equals get Height left parenthesis p i c t right parenthesis. Line 4, indented once. for x in range left parenthesis 0 comma w right parenthesis colon. Line 5, indented twice. for y in range left parenthesis 0 comma h forward slash 2 right parenthesis colon. Line 6, indented 3 times. p x equals get Pixel left parenthesis p i c t comma x comma y right parenthesis. Line 7, indented 3 times. r equals get Red left parenthesis p x right parenthesis. Line 8, indented 3 times. set Red left parenthesis p x comma r forward slash 2 right parenthesis. Line 9, indented twice. for y in range left parenthesis h forward slash 2 comma h right parenthesis colon. Line 10, indented 3 times. p x plus get Pixel left parenthesis p i c t comma x comma y right parenthesis. Line 11, indented 3 times. r equals get Red left parenthesis p x right parenthesis. Line 12, indented 3 times. set Red left parenthesis p x comma r asterisk 2 right parenthesis."/>
          <p:cNvPicPr>
            <a:picLocks noChangeAspect="1"/>
          </p:cNvPicPr>
          <p:nvPr/>
        </p:nvPicPr>
        <p:blipFill>
          <a:blip r:embed="rId6"/>
          <a:stretch>
            <a:fillRect/>
          </a:stretch>
        </p:blipFill>
        <p:spPr>
          <a:xfrm>
            <a:off x="5068117" y="3822672"/>
            <a:ext cx="3314295" cy="2089446"/>
          </a:xfrm>
          <a:prstGeom prst="rect">
            <a:avLst/>
          </a:prstGeom>
        </p:spPr>
      </p:pic>
      <p:pic>
        <p:nvPicPr>
          <p:cNvPr id="10" name="Picture 9" descr="A box numbered 4 shaded in dark green."/>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4516067" y="5245067"/>
            <a:ext cx="359757" cy="6670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3083803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a:spcBef>
                <a:spcPct val="0"/>
              </a:spcBef>
              <a:buClrTx/>
              <a:defRPr/>
            </a:pPr>
            <a:r>
              <a:rPr lang="en-US" kern="1200" dirty="0" smtClean="0">
                <a:solidFill>
                  <a:srgbClr val="007FA3"/>
                </a:solidFill>
                <a:latin typeface="Times New Roman" panose="02020603050405020304" pitchFamily="18" charset="0"/>
                <a:ea typeface="+mj-ea"/>
                <a:cs typeface="+mj-cs"/>
              </a:rPr>
              <a:t>Learning Objectives </a:t>
            </a:r>
            <a:r>
              <a:rPr lang="en-US" sz="2000" b="0" kern="1200" dirty="0" smtClean="0">
                <a:solidFill>
                  <a:srgbClr val="007FA3"/>
                </a:solidFill>
                <a:latin typeface="Times New Roman" panose="02020603050405020304" pitchFamily="18" charset="0"/>
                <a:ea typeface="+mj-ea"/>
                <a:cs typeface="+mj-cs"/>
              </a:rPr>
              <a:t>(1 of 2)</a:t>
            </a:r>
            <a:endParaRPr lang="en-US" sz="2000" b="0" kern="1200" dirty="0">
              <a:solidFill>
                <a:srgbClr val="007FA3"/>
              </a:solidFill>
              <a:latin typeface="Times New Roman" panose="02020603050405020304" pitchFamily="18" charset="0"/>
              <a:ea typeface="+mj-ea"/>
              <a:cs typeface="+mj-cs"/>
            </a:endParaRPr>
          </a:p>
        </p:txBody>
      </p:sp>
      <p:sp>
        <p:nvSpPr>
          <p:cNvPr id="3" name="Text Placeholder 2"/>
          <p:cNvSpPr>
            <a:spLocks noGrp="1"/>
          </p:cNvSpPr>
          <p:nvPr>
            <p:ph idx="1"/>
          </p:nvPr>
        </p:nvSpPr>
        <p:spPr>
          <a:xfrm>
            <a:off x="457200" y="1600200"/>
            <a:ext cx="8229600" cy="4741606"/>
          </a:xfrm>
        </p:spPr>
        <p:txBody>
          <a:bodyPr/>
          <a:lstStyle/>
          <a:p>
            <a:pPr marL="0" indent="0">
              <a:buNone/>
            </a:pPr>
            <a:r>
              <a:rPr lang="en-US" sz="2400" b="1" dirty="0" smtClean="0">
                <a:solidFill>
                  <a:schemeClr val="tx2"/>
                </a:solidFill>
                <a:latin typeface="+mn-lt"/>
              </a:rPr>
              <a:t>6.1</a:t>
            </a:r>
            <a:r>
              <a:rPr lang="en-US" sz="2400" dirty="0" smtClean="0">
                <a:latin typeface="+mn-lt"/>
              </a:rPr>
              <a:t> To </a:t>
            </a:r>
            <a:r>
              <a:rPr lang="en-US" sz="2400" dirty="0">
                <a:latin typeface="+mn-lt"/>
              </a:rPr>
              <a:t>mirror pictures horizontally or vertically</a:t>
            </a:r>
            <a:r>
              <a:rPr lang="en-US" sz="2400" dirty="0" smtClean="0">
                <a:latin typeface="+mn-lt"/>
              </a:rPr>
              <a:t>.</a:t>
            </a:r>
          </a:p>
          <a:p>
            <a:pPr marL="0" indent="0">
              <a:buNone/>
            </a:pPr>
            <a:r>
              <a:rPr lang="en-US" sz="2400" b="1" dirty="0" smtClean="0">
                <a:solidFill>
                  <a:schemeClr val="tx2"/>
                </a:solidFill>
                <a:latin typeface="+mn-lt"/>
              </a:rPr>
              <a:t>6.2 </a:t>
            </a:r>
            <a:r>
              <a:rPr lang="en-US" sz="2400" dirty="0" smtClean="0">
                <a:latin typeface="+mn-lt"/>
              </a:rPr>
              <a:t>To </a:t>
            </a:r>
            <a:r>
              <a:rPr lang="en-US" sz="2400" dirty="0">
                <a:latin typeface="+mn-lt"/>
              </a:rPr>
              <a:t>compose pictures into one another and create collages</a:t>
            </a:r>
            <a:r>
              <a:rPr lang="en-US" sz="2400" dirty="0" smtClean="0">
                <a:latin typeface="+mn-lt"/>
              </a:rPr>
              <a:t>.</a:t>
            </a:r>
          </a:p>
          <a:p>
            <a:pPr marL="0" indent="0">
              <a:buNone/>
            </a:pPr>
            <a:r>
              <a:rPr lang="en-US" sz="2400" b="1" dirty="0" smtClean="0">
                <a:solidFill>
                  <a:schemeClr val="tx2"/>
                </a:solidFill>
                <a:latin typeface="+mn-lt"/>
              </a:rPr>
              <a:t>6.3 </a:t>
            </a:r>
            <a:r>
              <a:rPr lang="en-US" sz="2400" dirty="0" smtClean="0">
                <a:latin typeface="+mn-lt"/>
              </a:rPr>
              <a:t>To </a:t>
            </a:r>
            <a:r>
              <a:rPr lang="en-US" sz="2400" dirty="0">
                <a:latin typeface="+mn-lt"/>
              </a:rPr>
              <a:t>rotate pictures</a:t>
            </a:r>
            <a:r>
              <a:rPr lang="en-US" sz="2400" dirty="0" smtClean="0">
                <a:latin typeface="+mn-lt"/>
              </a:rPr>
              <a:t>.</a:t>
            </a:r>
          </a:p>
          <a:p>
            <a:pPr marL="0" indent="0">
              <a:buNone/>
            </a:pPr>
            <a:r>
              <a:rPr lang="en-US" sz="2400" b="1" dirty="0" smtClean="0">
                <a:solidFill>
                  <a:schemeClr val="tx2"/>
                </a:solidFill>
                <a:latin typeface="+mn-lt"/>
              </a:rPr>
              <a:t>6.4 </a:t>
            </a:r>
            <a:r>
              <a:rPr lang="en-US" sz="2400" dirty="0" smtClean="0">
                <a:latin typeface="+mn-lt"/>
              </a:rPr>
              <a:t>To </a:t>
            </a:r>
            <a:r>
              <a:rPr lang="en-US" sz="2400" dirty="0">
                <a:latin typeface="+mn-lt"/>
              </a:rPr>
              <a:t>scale pictures smaller and larger</a:t>
            </a:r>
            <a:r>
              <a:rPr lang="en-US" sz="2400" dirty="0" smtClean="0">
                <a:latin typeface="+mn-lt"/>
              </a:rPr>
              <a:t>.</a:t>
            </a:r>
          </a:p>
          <a:p>
            <a:pPr marL="0" indent="0">
              <a:buNone/>
            </a:pPr>
            <a:r>
              <a:rPr lang="en-US" sz="2400" b="1" dirty="0" smtClean="0">
                <a:solidFill>
                  <a:schemeClr val="tx2"/>
                </a:solidFill>
                <a:latin typeface="+mn-lt"/>
              </a:rPr>
              <a:t>6.5 </a:t>
            </a:r>
            <a:r>
              <a:rPr lang="en-US" sz="2400" dirty="0" smtClean="0">
                <a:latin typeface="+mn-lt"/>
              </a:rPr>
              <a:t>To </a:t>
            </a:r>
            <a:r>
              <a:rPr lang="en-US" sz="2400" dirty="0">
                <a:latin typeface="+mn-lt"/>
              </a:rPr>
              <a:t>use blending to combine images</a:t>
            </a:r>
            <a:r>
              <a:rPr lang="en-US" sz="2400" dirty="0" smtClean="0">
                <a:latin typeface="+mn-lt"/>
              </a:rPr>
              <a:t>.</a:t>
            </a:r>
          </a:p>
          <a:p>
            <a:pPr marL="0" indent="0">
              <a:buNone/>
            </a:pPr>
            <a:r>
              <a:rPr lang="en-US" sz="2400" b="1" dirty="0" smtClean="0">
                <a:solidFill>
                  <a:schemeClr val="tx2"/>
                </a:solidFill>
                <a:latin typeface="+mn-lt"/>
              </a:rPr>
              <a:t>6.6 </a:t>
            </a:r>
            <a:r>
              <a:rPr lang="en-US" sz="2400" dirty="0" smtClean="0">
                <a:latin typeface="+mn-lt"/>
              </a:rPr>
              <a:t>To </a:t>
            </a:r>
            <a:r>
              <a:rPr lang="en-US" sz="2400" dirty="0">
                <a:latin typeface="+mn-lt"/>
              </a:rPr>
              <a:t>be able to add text and shapes to existing pictures</a:t>
            </a:r>
            <a:r>
              <a:rPr lang="en-US" sz="2400" dirty="0" smtClean="0">
                <a:latin typeface="+mn-lt"/>
              </a:rPr>
              <a:t>.</a:t>
            </a:r>
          </a:p>
          <a:p>
            <a:pPr marL="0" indent="0">
              <a:buNone/>
            </a:pPr>
            <a:r>
              <a:rPr lang="en-US" sz="2400" b="1" dirty="0" smtClean="0">
                <a:solidFill>
                  <a:schemeClr val="tx2"/>
                </a:solidFill>
                <a:latin typeface="+mn-lt"/>
              </a:rPr>
              <a:t>6.7 </a:t>
            </a:r>
            <a:r>
              <a:rPr lang="en-US" sz="2400" dirty="0" smtClean="0">
                <a:latin typeface="+mn-lt"/>
              </a:rPr>
              <a:t>To </a:t>
            </a:r>
            <a:r>
              <a:rPr lang="en-US" sz="2400" dirty="0">
                <a:latin typeface="+mn-lt"/>
              </a:rPr>
              <a:t>use blurring to smooth degradation</a:t>
            </a:r>
            <a:r>
              <a:rPr lang="en-US" sz="2400" dirty="0" smtClean="0">
                <a:latin typeface="+mn-lt"/>
              </a:rPr>
              <a:t>.</a:t>
            </a:r>
            <a:endParaRPr lang="en-US" sz="2400" dirty="0">
              <a:latin typeface="+mn-lt"/>
            </a:endParaRPr>
          </a:p>
        </p:txBody>
      </p:sp>
    </p:spTree>
    <p:extLst>
      <p:ext uri="{BB962C8B-B14F-4D97-AF65-F5344CB8AC3E}">
        <p14:creationId xmlns:p14="http://schemas.microsoft.com/office/powerpoint/2010/main" val="134694816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eaLnBrk="0" fontAlgn="base" hangingPunct="0">
              <a:spcBef>
                <a:spcPct val="0"/>
              </a:spcBef>
              <a:spcAft>
                <a:spcPct val="0"/>
              </a:spcAft>
              <a:buClrTx/>
            </a:pPr>
            <a:r>
              <a:rPr lang="en-US" altLang="en-US" kern="1200" dirty="0" smtClean="0">
                <a:latin typeface="Times New Roman" panose="02020603050405020304" pitchFamily="18" charset="0"/>
                <a:ea typeface="ＭＳ Ｐゴシック" charset="-128"/>
              </a:rPr>
              <a:t>Reducing Red Eye with Nested Loops</a:t>
            </a:r>
            <a:endParaRPr lang="en-US" altLang="en-US" kern="1200" dirty="0">
              <a:latin typeface="Times New Roman" panose="02020603050405020304" pitchFamily="18" charset="0"/>
              <a:ea typeface="ＭＳ Ｐゴシック" charset="-128"/>
            </a:endParaRPr>
          </a:p>
        </p:txBody>
      </p:sp>
      <p:pic>
        <p:nvPicPr>
          <p:cNvPr id="5" name="Picture 4" descr="The code has 6 lines. The lines read as follows. Line 1. d e f removeRedEye2 left parenthesis p i c comma s X comma s Y comma e X comma e Y comma end Color right parenthesis colon. Line 2, indented once. for x in range left parenthesis s X comma e X right parenthesis colon. Line 3, indented twice. for y in range left parenthesis s Y comma e Y right parenthesis colon. Line 4, indented 3 times. p x equals get Pixel left parenthesis p i c comma x comma y right parenthesis. Line 5, indented 3 times. if left parenthesis distance left parenthesis red comma get Color left parenthesis p x right parenthesis right parenthesis less than sign 165 right parenthesis colon. Line 6, indented 4 times. set Color left parenthesis p x comma end Color right parenthesi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1747577"/>
            <a:ext cx="4605511" cy="1995221"/>
          </a:xfrm>
          <a:prstGeom prst="rect">
            <a:avLst/>
          </a:prstGeom>
        </p:spPr>
      </p:pic>
      <p:sp>
        <p:nvSpPr>
          <p:cNvPr id="7" name="Text Placeholder 2"/>
          <p:cNvSpPr>
            <a:spLocks noGrp="1"/>
          </p:cNvSpPr>
          <p:nvPr>
            <p:ph type="body" idx="1"/>
          </p:nvPr>
        </p:nvSpPr>
        <p:spPr>
          <a:xfrm>
            <a:off x="5397910" y="2334227"/>
            <a:ext cx="3288890" cy="1408468"/>
          </a:xfrm>
        </p:spPr>
        <p:txBody>
          <a:bodyPr/>
          <a:lstStyle/>
          <a:p>
            <a:pPr marL="0" indent="0">
              <a:buNone/>
            </a:pPr>
            <a:r>
              <a:rPr lang="en-US" sz="2400" dirty="0">
                <a:latin typeface="+mn-lt"/>
              </a:rPr>
              <a:t>This version is </a:t>
            </a:r>
            <a:r>
              <a:rPr lang="en-US" sz="2400" b="1" dirty="0">
                <a:latin typeface="+mn-lt"/>
              </a:rPr>
              <a:t>far </a:t>
            </a:r>
            <a:r>
              <a:rPr lang="en-US" sz="2400" dirty="0">
                <a:latin typeface="+mn-lt"/>
              </a:rPr>
              <a:t>faster than the previous </a:t>
            </a:r>
            <a:r>
              <a:rPr lang="en-US" sz="2400" dirty="0" smtClean="0">
                <a:latin typeface="+mn-lt"/>
              </a:rPr>
              <a:t>version</a:t>
            </a:r>
            <a:endParaRPr lang="en-US" sz="2400" dirty="0">
              <a:latin typeface="+mn-lt"/>
            </a:endParaRPr>
          </a:p>
        </p:txBody>
      </p:sp>
    </p:spTree>
    <p:extLst>
      <p:ext uri="{BB962C8B-B14F-4D97-AF65-F5344CB8AC3E}">
        <p14:creationId xmlns:p14="http://schemas.microsoft.com/office/powerpoint/2010/main" val="122177516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eaLnBrk="0" fontAlgn="base" hangingPunct="0">
              <a:spcBef>
                <a:spcPct val="0"/>
              </a:spcBef>
              <a:spcAft>
                <a:spcPct val="0"/>
              </a:spcAft>
              <a:buClrTx/>
            </a:pPr>
            <a:r>
              <a:rPr lang="en-US" altLang="en-US" kern="1200" dirty="0" smtClean="0">
                <a:latin typeface="Times New Roman" panose="02020603050405020304" pitchFamily="18" charset="0"/>
                <a:ea typeface="ＭＳ Ｐゴシック" charset="-128"/>
              </a:rPr>
              <a:t>Timing</a:t>
            </a:r>
            <a:endParaRPr lang="en-US" altLang="en-US" sz="2000" b="0" kern="1200" dirty="0">
              <a:latin typeface="Times New Roman" panose="02020603050405020304" pitchFamily="18" charset="0"/>
              <a:ea typeface="ＭＳ Ｐゴシック" charset="-128"/>
            </a:endParaRPr>
          </a:p>
        </p:txBody>
      </p:sp>
      <p:pic>
        <p:nvPicPr>
          <p:cNvPr id="7" name="Picture 6" descr="The code has 7 lines. The lines read as follows. Line 1. Right angle bracket right angle bracket right angle bracket b equals make Picture left parenthesis double quote bridge period j p g double quote right parenthesis. Line 2. Right angle bracket right angle bracket right angle bracket. Line 3. Picture comma filename forward slash users forward slash guzdial forward slash Desktop forward slash media sources 4 e d forward slash bridge period j p g height 640 width 480. Line 4. Right angle bracket right angle bracket right angle bracket yellow box 1 left parenthesis b right parenthesis. Line 5. Time colon 1 period 3 1 7 7 7 5. Line 6. greater than sign greater than sign greater than sign yellowbox2 left parenthesis b right parenthesis. Line 7. Time colon 0 period 0 0 3 1 6 0 0 0 0 0 0 0 0 1."/>
          <p:cNvPicPr>
            <a:picLocks noChangeAspect="1"/>
          </p:cNvPicPr>
          <p:nvPr/>
        </p:nvPicPr>
        <p:blipFill rotWithShape="1">
          <a:blip r:embed="rId2"/>
          <a:srcRect r="1643"/>
          <a:stretch/>
        </p:blipFill>
        <p:spPr>
          <a:xfrm>
            <a:off x="457200" y="1696717"/>
            <a:ext cx="4925961" cy="2761073"/>
          </a:xfrm>
          <a:prstGeom prst="rect">
            <a:avLst/>
          </a:prstGeom>
        </p:spPr>
      </p:pic>
      <p:pic>
        <p:nvPicPr>
          <p:cNvPr id="3" name="Picture 2" descr="The code has 15 lines. The lines read as follows. Line 1. from time import clock. Line 2, indented once. d e f yellow box 1 left parenthesis p i c t right parenthesis colon. Line 3, indented once. start equals clock left parenthesis right parenthesis. Line 4, indented once. for p x in get Pixel left parenthesis p i c t right parenthesis colon. Line 5, indented twice. x equals get X left parenthesis p x right parenthesis. Line 6, indented twice. y equals get Y left parenthesis p x right parenthesis. Line 7, indented twice. if 10 less than sign equals x less than sign 20 and 10 less than sign equals y comma 20 colon. Line 8, indented 3 times. set Color left parenthesis p x comma yellow right parenthesis. Line 9, indented twice. print double quote Time colon double quote comma clock left parenthesis right parenthesis slash start. Line 10. d e f yellow box 2 left parenthesis p i c t right parenthesis colon. Line 11, indented once. start equals clock left parenthesis right parenthesis. Line 12, indented once. for x in range left parenthesis 10 comma 20 right parenthesis colon. Line 13, indented twice. for y in range left parenthesis 10 comma 20 right parenthesis colon. Line 14, indented twice. set Color left parenthesis get Pixel left parenthesis p i c t comma x comma y right parenthesis comma yellow right parenthesis. Line 15. print double quote Time colon double quote comma clock left parenthesis right parenthesis equals start."/>
          <p:cNvPicPr>
            <a:picLocks noChangeAspect="1"/>
          </p:cNvPicPr>
          <p:nvPr/>
        </p:nvPicPr>
        <p:blipFill rotWithShape="1">
          <a:blip r:embed="rId3"/>
          <a:srcRect l="2378" t="1629" r="3125"/>
          <a:stretch/>
        </p:blipFill>
        <p:spPr>
          <a:xfrm>
            <a:off x="5560142" y="1696717"/>
            <a:ext cx="3185652" cy="4451744"/>
          </a:xfrm>
          <a:prstGeom prst="rect">
            <a:avLst/>
          </a:prstGeom>
        </p:spPr>
      </p:pic>
    </p:spTree>
    <p:extLst>
      <p:ext uri="{BB962C8B-B14F-4D97-AF65-F5344CB8AC3E}">
        <p14:creationId xmlns:p14="http://schemas.microsoft.com/office/powerpoint/2010/main" val="54281685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1574"/>
            <a:ext cx="8229600" cy="1231076"/>
          </a:xfrm>
        </p:spPr>
        <p:txBody>
          <a:bodyPr tIns="91425">
            <a:spAutoFit/>
          </a:bodyPr>
          <a:lstStyle/>
          <a:p>
            <a:pPr lvl="0" fontAlgn="base">
              <a:spcBef>
                <a:spcPct val="0"/>
              </a:spcBef>
              <a:spcAft>
                <a:spcPct val="0"/>
              </a:spcAft>
              <a:buClrTx/>
            </a:pPr>
            <a:r>
              <a:rPr lang="en-US" altLang="en-US" kern="1200" dirty="0" smtClean="0">
                <a:latin typeface="Times New Roman" panose="02020603050405020304" pitchFamily="18" charset="0"/>
                <a:ea typeface="ＭＳ Ｐゴシック" charset="-128"/>
              </a:rPr>
              <a:t>What Can You Do If You Know Where the Pixels Are? One Answer: Mirroring</a:t>
            </a:r>
            <a:endParaRPr lang="en-US" altLang="en-US" kern="1200" dirty="0">
              <a:latin typeface="Times New Roman" panose="02020603050405020304" pitchFamily="18" charset="0"/>
              <a:ea typeface="ＭＳ Ｐゴシック" charset="-128"/>
            </a:endParaRPr>
          </a:p>
        </p:txBody>
      </p:sp>
      <p:sp>
        <p:nvSpPr>
          <p:cNvPr id="3" name="Text Placeholder 2"/>
          <p:cNvSpPr>
            <a:spLocks noGrp="1"/>
          </p:cNvSpPr>
          <p:nvPr>
            <p:ph type="body" idx="1"/>
          </p:nvPr>
        </p:nvSpPr>
        <p:spPr>
          <a:xfrm>
            <a:off x="457200" y="1600200"/>
            <a:ext cx="7919884" cy="2862292"/>
          </a:xfrm>
        </p:spPr>
        <p:txBody>
          <a:bodyPr wrap="square" lIns="91425" tIns="91425" rIns="91425" bIns="91425">
            <a:spAutoFit/>
          </a:bodyPr>
          <a:lstStyle/>
          <a:p>
            <a:pPr marL="255651" lvl="0" indent="-255651" fontAlgn="base">
              <a:spcAft>
                <a:spcPct val="0"/>
              </a:spcAft>
              <a:buFont typeface="Arial" panose="020B0604020202020204" pitchFamily="34" charset="0"/>
              <a:buChar char="•"/>
              <a:tabLst/>
            </a:pPr>
            <a:r>
              <a:rPr lang="en-US" altLang="en-US" sz="2400" kern="1200" dirty="0">
                <a:solidFill>
                  <a:srgbClr val="000000"/>
                </a:solidFill>
                <a:latin typeface="Arial (Body)"/>
                <a:ea typeface="ＭＳ Ｐゴシック" charset="-128"/>
              </a:rPr>
              <a:t>Imagine a mirror horizontally across the </a:t>
            </a:r>
            <a:r>
              <a:rPr lang="en-US" altLang="en-US" sz="2400" kern="1200" dirty="0" smtClean="0">
                <a:solidFill>
                  <a:srgbClr val="000000"/>
                </a:solidFill>
                <a:latin typeface="Arial (Body)"/>
                <a:ea typeface="ＭＳ Ｐゴシック" charset="-128"/>
              </a:rPr>
              <a:t>picture, or </a:t>
            </a:r>
            <a:r>
              <a:rPr lang="en-US" altLang="en-US" sz="2400" kern="1200" dirty="0">
                <a:solidFill>
                  <a:srgbClr val="000000"/>
                </a:solidFill>
                <a:latin typeface="Arial (Body)"/>
                <a:ea typeface="ＭＳ Ｐゴシック" charset="-128"/>
              </a:rPr>
              <a:t>vertically</a:t>
            </a:r>
          </a:p>
          <a:p>
            <a:pPr marL="255651" lvl="0" indent="-255651" fontAlgn="base">
              <a:spcAft>
                <a:spcPct val="0"/>
              </a:spcAft>
              <a:buFont typeface="Arial" panose="020B0604020202020204" pitchFamily="34" charset="0"/>
              <a:buChar char="•"/>
              <a:tabLst/>
            </a:pPr>
            <a:r>
              <a:rPr lang="en-US" altLang="en-US" sz="2400" kern="1200" dirty="0">
                <a:solidFill>
                  <a:srgbClr val="000000"/>
                </a:solidFill>
                <a:latin typeface="Arial (Body)"/>
                <a:ea typeface="ＭＳ Ｐゴシック" charset="-128"/>
              </a:rPr>
              <a:t>What would we see?</a:t>
            </a:r>
          </a:p>
          <a:p>
            <a:pPr marL="255651" lvl="0" indent="-255651" fontAlgn="base">
              <a:spcAft>
                <a:spcPct val="0"/>
              </a:spcAft>
              <a:buFont typeface="Arial" panose="020B0604020202020204" pitchFamily="34" charset="0"/>
              <a:buChar char="•"/>
              <a:tabLst/>
            </a:pPr>
            <a:r>
              <a:rPr lang="en-US" altLang="en-US" sz="2400" kern="1200" dirty="0">
                <a:solidFill>
                  <a:srgbClr val="000000"/>
                </a:solidFill>
                <a:latin typeface="Arial (Body)"/>
                <a:ea typeface="ＭＳ Ｐゴシック" charset="-128"/>
              </a:rPr>
              <a:t>How do generate that digitally?</a:t>
            </a:r>
          </a:p>
          <a:p>
            <a:pPr marL="741553" lvl="1" indent="-284353" fontAlgn="base">
              <a:spcAft>
                <a:spcPct val="0"/>
              </a:spcAft>
              <a:buFont typeface="Arial" panose="020B0604020202020204" pitchFamily="34" charset="0"/>
              <a:buChar char="–"/>
            </a:pPr>
            <a:r>
              <a:rPr lang="en-US" altLang="en-US" sz="2400" kern="1200" dirty="0">
                <a:solidFill>
                  <a:srgbClr val="000000"/>
                </a:solidFill>
                <a:latin typeface="Arial (Body)"/>
                <a:ea typeface="ＭＳ Ｐゴシック" charset="-128"/>
                <a:cs typeface="+mn-cs"/>
              </a:rPr>
              <a:t>We simply </a:t>
            </a:r>
            <a:r>
              <a:rPr lang="en-US" altLang="en-US" sz="2400" b="1" kern="1200" dirty="0">
                <a:solidFill>
                  <a:srgbClr val="000000"/>
                </a:solidFill>
                <a:latin typeface="Arial (Body)"/>
                <a:ea typeface="ＭＳ Ｐゴシック" charset="-128"/>
                <a:cs typeface="+mn-cs"/>
              </a:rPr>
              <a:t>copy</a:t>
            </a:r>
            <a:r>
              <a:rPr lang="en-US" altLang="en-US" sz="2400" kern="1200" dirty="0">
                <a:solidFill>
                  <a:srgbClr val="000000"/>
                </a:solidFill>
                <a:latin typeface="Arial (Body)"/>
                <a:ea typeface="ＭＳ Ｐゴシック" charset="-128"/>
                <a:cs typeface="+mn-cs"/>
              </a:rPr>
              <a:t> the colors of pixels from one place to another</a:t>
            </a:r>
          </a:p>
        </p:txBody>
      </p:sp>
    </p:spTree>
    <p:extLst>
      <p:ext uri="{BB962C8B-B14F-4D97-AF65-F5344CB8AC3E}">
        <p14:creationId xmlns:p14="http://schemas.microsoft.com/office/powerpoint/2010/main" val="255092542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fontAlgn="base">
              <a:spcBef>
                <a:spcPct val="0"/>
              </a:spcBef>
              <a:spcAft>
                <a:spcPct val="0"/>
              </a:spcAft>
              <a:buClrTx/>
            </a:pPr>
            <a:r>
              <a:rPr lang="en-US" altLang="en-US" kern="1200" dirty="0" smtClean="0">
                <a:latin typeface="Times New Roman" panose="02020603050405020304" pitchFamily="18" charset="0"/>
                <a:ea typeface="ＭＳ Ｐゴシック" charset="-128"/>
              </a:rPr>
              <a:t>Work It out with Matrices</a:t>
            </a:r>
            <a:endParaRPr lang="en-US" altLang="en-US" kern="1200" dirty="0">
              <a:latin typeface="Times New Roman" panose="02020603050405020304" pitchFamily="18" charset="0"/>
              <a:ea typeface="ＭＳ Ｐゴシック" charset="-128"/>
            </a:endParaRPr>
          </a:p>
        </p:txBody>
      </p:sp>
      <p:sp>
        <p:nvSpPr>
          <p:cNvPr id="3" name="Content Placeholder 2"/>
          <p:cNvSpPr>
            <a:spLocks noGrp="1"/>
          </p:cNvSpPr>
          <p:nvPr>
            <p:ph type="body" idx="1"/>
          </p:nvPr>
        </p:nvSpPr>
        <p:spPr>
          <a:xfrm>
            <a:off x="457199" y="1600200"/>
            <a:ext cx="8318091" cy="553968"/>
          </a:xfrm>
        </p:spPr>
        <p:txBody>
          <a:bodyPr wrap="square" lIns="91425" tIns="91425" rIns="91425" bIns="91425">
            <a:spAutoFit/>
          </a:bodyPr>
          <a:lstStyle/>
          <a:p>
            <a:pPr marL="255651" lvl="0" indent="-255651">
              <a:spcAft>
                <a:spcPct val="0"/>
              </a:spcAft>
              <a:buFont typeface="Arial" panose="020B0604020202020204" pitchFamily="34" charset="0"/>
              <a:buChar char="•"/>
              <a:defRPr/>
            </a:pPr>
            <a:r>
              <a:rPr lang="en-US" sz="2400" kern="1200" dirty="0">
                <a:solidFill>
                  <a:srgbClr val="000000"/>
                </a:solidFill>
                <a:latin typeface="Arial (Body)"/>
                <a:ea typeface="ＭＳ Ｐゴシック" charset="0"/>
                <a:cs typeface="+mn-cs"/>
              </a:rPr>
              <a:t>mirrorPoint is halfway across: getWidth(picture)/2</a:t>
            </a:r>
          </a:p>
        </p:txBody>
      </p:sp>
      <p:pic>
        <p:nvPicPr>
          <p:cNvPr id="6" name="Picture 6" descr="A screenshot represents a pixel array mirroring the points. The screenshot has four grid boxes, two on top and two in the bottom. The first grid box has 2 rows and 2 columns. The values are as follows: (0,0),1; (0,1),2; (1,0),4; (1,1),5. Grid (0,0) is labeled, left Pixel and (0,1) is labeled, right Pixel. A note below reads, mirror point equals 2 divided by 2 equals 1. The second grid box has 2 rows and 2 columns. The values are as follows: (0,0),1; (0,1),1; (1,0),4; (1,1),4. The third grid box has 2 rows and 3 columns. The values are as follows: (0,0), 1; (0,1),2;(0,2),3;(1,0),4;(1,1),5;(1,2),6. Grid (0,0) is labeled, left Pixel and (0,2) is labeled, right Pixel. A note below reads, mirror point equals 3 divided by 2 equals 1. The fourth grid box has 2 rows and 3 columns. The values are as follows: (0,0), 1; (0,1),2;(0,2),1;(1,0),4;(1,1),5;(1,2),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9045" y="2441718"/>
            <a:ext cx="4414562" cy="3520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Content Placeholder 3"/>
          <p:cNvSpPr>
            <a:spLocks noGrp="1"/>
          </p:cNvSpPr>
          <p:nvPr>
            <p:ph type="body" idx="2"/>
          </p:nvPr>
        </p:nvSpPr>
        <p:spPr>
          <a:xfrm>
            <a:off x="5321090" y="2708787"/>
            <a:ext cx="3454201" cy="861744"/>
          </a:xfrm>
        </p:spPr>
        <p:txBody>
          <a:bodyPr wrap="square" lIns="91425" tIns="91425" rIns="91425" bIns="91425">
            <a:spAutoFit/>
          </a:bodyPr>
          <a:lstStyle/>
          <a:p>
            <a:pPr marL="0" lvl="0" indent="0" eaLnBrk="0" fontAlgn="base" hangingPunct="0">
              <a:spcAft>
                <a:spcPct val="0"/>
              </a:spcAft>
              <a:buNone/>
              <a:defRPr/>
            </a:pPr>
            <a:r>
              <a:rPr lang="en-US" sz="2200" kern="1200" dirty="0">
                <a:solidFill>
                  <a:srgbClr val="000000"/>
                </a:solidFill>
                <a:latin typeface="Arial (Body)"/>
                <a:ea typeface="ＭＳ Ｐゴシック" charset="-128"/>
                <a:cs typeface="+mn-cs"/>
              </a:rPr>
              <a:t>If left pixel is at (x,y), right pixel is at (width-x-1,y)</a:t>
            </a:r>
          </a:p>
        </p:txBody>
      </p:sp>
    </p:spTree>
    <p:extLst>
      <p:ext uri="{BB962C8B-B14F-4D97-AF65-F5344CB8AC3E}">
        <p14:creationId xmlns:p14="http://schemas.microsoft.com/office/powerpoint/2010/main" val="235237751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a:spcBef>
                <a:spcPct val="0"/>
              </a:spcBef>
              <a:buClrTx/>
              <a:defRPr/>
            </a:pPr>
            <a:r>
              <a:rPr lang="en-US" kern="1200" dirty="0" smtClean="0">
                <a:latin typeface="Times New Roman" panose="02020603050405020304" pitchFamily="18" charset="0"/>
                <a:ea typeface="+mj-ea"/>
                <a:cs typeface="+mj-cs"/>
              </a:rPr>
              <a:t>Recipe for Mirroring</a:t>
            </a:r>
            <a:endParaRPr lang="en-US" kern="1200" dirty="0">
              <a:latin typeface="Times New Roman" panose="02020603050405020304" pitchFamily="18" charset="0"/>
              <a:ea typeface="+mj-ea"/>
              <a:cs typeface="+mj-cs"/>
            </a:endParaRPr>
          </a:p>
        </p:txBody>
      </p:sp>
      <p:pic>
        <p:nvPicPr>
          <p:cNvPr id="5" name="Picture 5" descr="A screenshot represents a photo of a motorcycle and its mirrored configurations. In the first screenshot titled media sources back slash blue motorcycle period j p g; the photo has the following configurations zoom x equals 0, zoom y equals 0. R: 73, G: 81, B: 32 and color at location equals dark green. And then, an image of a motorcycle is present on the left vertical axis. In the second screenshot titled media sources back slash blue motorcycle period j p g, the photo has the following zoom x equals 639, zoom y equals 0. R: 73, G: 81, B: 32 and color at location equals dark green. And then, an image of the mirrored motorcycle is present on the vertical axi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3253" y="1550467"/>
            <a:ext cx="4377493" cy="2100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descr="The computer code has 9 lines. The lines read as follows. Line 1. d e f mirror Bot Top left parenthesis source right parenthesis colon. Line 2, indented once. mirror Point equals get Height left parenthesis source right parenthesis forward slash 2. Line 3, indented once. height equals get Height left parenthesis source right parenthesis. Line 4. for x in range left parenthesis 0 comma get Width left parenthesis source right parenthesis right parenthesis colon. Line 5, indented once. for y in range left parenthesis 0 comma mirror Point right parenthesis colon. Line 6, indented twice. top Pixel equals get Pixel left parenthesis source comma x comma y right parenthesis. Line 7, indented twice. bottom Pixel equals get Pixel left parenthesis source comma x comma height minus y minus 1 right parenthesis. Line 8, indented twice. color equals get Color left parenthesis bottom Pixel right parenthesis. Line 9, indented twice. set Color left parenthesis top Pixel comma color right parenthesi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33877" y="3888828"/>
            <a:ext cx="3476244" cy="2332884"/>
          </a:xfrm>
          <a:prstGeom prst="rect">
            <a:avLst/>
          </a:prstGeom>
        </p:spPr>
      </p:pic>
    </p:spTree>
    <p:extLst>
      <p:ext uri="{BB962C8B-B14F-4D97-AF65-F5344CB8AC3E}">
        <p14:creationId xmlns:p14="http://schemas.microsoft.com/office/powerpoint/2010/main" val="58858690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a:spcBef>
                <a:spcPct val="0"/>
              </a:spcBef>
              <a:buClrTx/>
              <a:defRPr/>
            </a:pPr>
            <a:r>
              <a:rPr lang="en-US" kern="1200" dirty="0" smtClean="0">
                <a:latin typeface="Times New Roman" panose="02020603050405020304" pitchFamily="18" charset="0"/>
                <a:ea typeface="+mj-ea"/>
                <a:cs typeface="+mj-cs"/>
              </a:rPr>
              <a:t>Can We Do It with a Horizontal Mirror?</a:t>
            </a:r>
            <a:endParaRPr lang="en-US" kern="1200" dirty="0">
              <a:latin typeface="Times New Roman" panose="02020603050405020304" pitchFamily="18" charset="0"/>
              <a:ea typeface="+mj-ea"/>
              <a:cs typeface="+mj-cs"/>
            </a:endParaRPr>
          </a:p>
        </p:txBody>
      </p:sp>
      <p:pic>
        <p:nvPicPr>
          <p:cNvPr id="5" name="Picture 4" descr="The code has 9 lines. The lines read as follows. Line 1. d e f mirror Horizontal left parenthesis source right parenthesis colon. Line 2, indented once. mirror Point equals get Height left parenthesis source right parenthesis forward slash 2. Line 3, indented once. height equals get Height left parenthesis source right parenthesis. Line 4, indented once. for x in range left parenthesis 0 comma get Width left parenthesis source right parenthesis right parenthesis colon. Line 5, indented twice. for y in range left parenthesis 0 comma mirror Point right parenthesis colon. Line 6, indented 3 times. top Pixel equals get Pixel left parenthesis source comma x comma y right parenthesis. Line 7, indented 3 times. bottom Pixel equals get Pixel left parenthesis source comma x comma height slash y 1 right parenthesis. Line 8, indented 3 times. color equals get Color left parenthesis top Pixel right parenthesis. Line 9, indented 3 times. set Color left parenthesis bottom Pixel comma color right parenthesis."/>
          <p:cNvPicPr>
            <a:picLocks noChangeAspect="1"/>
          </p:cNvPicPr>
          <p:nvPr/>
        </p:nvPicPr>
        <p:blipFill>
          <a:blip r:embed="rId2"/>
          <a:stretch>
            <a:fillRect/>
          </a:stretch>
        </p:blipFill>
        <p:spPr>
          <a:xfrm>
            <a:off x="457200" y="1793649"/>
            <a:ext cx="5315065" cy="3624664"/>
          </a:xfrm>
          <a:prstGeom prst="rect">
            <a:avLst/>
          </a:prstGeom>
        </p:spPr>
      </p:pic>
    </p:spTree>
    <p:extLst>
      <p:ext uri="{BB962C8B-B14F-4D97-AF65-F5344CB8AC3E}">
        <p14:creationId xmlns:p14="http://schemas.microsoft.com/office/powerpoint/2010/main" val="329463823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fontAlgn="base">
              <a:spcBef>
                <a:spcPct val="0"/>
              </a:spcBef>
              <a:spcAft>
                <a:spcPct val="0"/>
              </a:spcAft>
              <a:buClrTx/>
            </a:pPr>
            <a:r>
              <a:rPr lang="en-US" altLang="en-US" kern="1200" dirty="0" smtClean="0">
                <a:latin typeface="Times New Roman" panose="02020603050405020304" pitchFamily="18" charset="0"/>
                <a:ea typeface="ＭＳ Ｐゴシック" charset="-128"/>
              </a:rPr>
              <a:t>Of Course!</a:t>
            </a:r>
            <a:endParaRPr lang="en-US" altLang="en-US" kern="1200" dirty="0">
              <a:latin typeface="Times New Roman" panose="02020603050405020304" pitchFamily="18" charset="0"/>
              <a:ea typeface="ＭＳ Ｐゴシック" charset="-128"/>
            </a:endParaRPr>
          </a:p>
        </p:txBody>
      </p:sp>
      <p:pic>
        <p:nvPicPr>
          <p:cNvPr id="4" name="Picture 4" descr="A screenshot representing an image of a motorcycle and its mirrored configurations. In the screenshot titled media sources back slash blue motorcycle period j p g; the photo has the following configurations zoom x equals 0, zoom y equals 0. R: 73, G: 81, B: 32 and color at location equals dark green. An image of the mirrored motorcycle in a horizontal axi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7630" y="1828358"/>
            <a:ext cx="4108739" cy="396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0254441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fontAlgn="base">
              <a:spcBef>
                <a:spcPct val="0"/>
              </a:spcBef>
              <a:spcAft>
                <a:spcPct val="0"/>
              </a:spcAft>
              <a:buClrTx/>
            </a:pPr>
            <a:r>
              <a:rPr lang="en-US" altLang="en-US" kern="1200" dirty="0" smtClean="0">
                <a:latin typeface="Times New Roman" panose="02020603050405020304" pitchFamily="18" charset="0"/>
                <a:ea typeface="ＭＳ Ｐゴシック" charset="-128"/>
              </a:rPr>
              <a:t>What If We Wanted to Copy Bottom to Top?</a:t>
            </a:r>
            <a:endParaRPr lang="en-US" altLang="en-US" sz="2000" b="0" kern="1200" dirty="0">
              <a:latin typeface="Times New Roman" panose="02020603050405020304" pitchFamily="18" charset="0"/>
              <a:ea typeface="ＭＳ Ｐゴシック" charset="-128"/>
            </a:endParaRPr>
          </a:p>
        </p:txBody>
      </p:sp>
      <p:sp>
        <p:nvSpPr>
          <p:cNvPr id="3" name="Text Placeholder 2"/>
          <p:cNvSpPr>
            <a:spLocks noGrp="1"/>
          </p:cNvSpPr>
          <p:nvPr>
            <p:ph type="body" idx="1"/>
          </p:nvPr>
        </p:nvSpPr>
        <p:spPr>
          <a:xfrm>
            <a:off x="457199" y="1600200"/>
            <a:ext cx="8229601" cy="553968"/>
          </a:xfrm>
        </p:spPr>
        <p:txBody>
          <a:bodyPr wrap="square" lIns="91425" tIns="91425" rIns="91425" bIns="91425">
            <a:spAutoFit/>
          </a:bodyPr>
          <a:lstStyle/>
          <a:p>
            <a:pPr marL="255651" lvl="0" indent="-255651" fontAlgn="base">
              <a:spcAft>
                <a:spcPct val="0"/>
              </a:spcAft>
              <a:buFont typeface="Arial" panose="020B0604020202020204" pitchFamily="34" charset="0"/>
              <a:buChar char="•"/>
            </a:pPr>
            <a:r>
              <a:rPr lang="en-US" altLang="en-US" sz="2400" kern="1200" dirty="0">
                <a:solidFill>
                  <a:srgbClr val="000000"/>
                </a:solidFill>
                <a:latin typeface="Arial (Body)"/>
                <a:ea typeface="ＭＳ Ｐゴシック" charset="-128"/>
              </a:rPr>
              <a:t>Very simple: Swap the </a:t>
            </a:r>
            <a:r>
              <a:rPr lang="en-US" altLang="en-US" sz="2400" b="1" kern="1200" dirty="0">
                <a:solidFill>
                  <a:srgbClr val="000000"/>
                </a:solidFill>
                <a:latin typeface="Arial (Body)"/>
                <a:ea typeface="ＭＳ Ｐゴシック" charset="-128"/>
              </a:rPr>
              <a:t>order of pixels </a:t>
            </a:r>
            <a:r>
              <a:rPr lang="en-US" altLang="en-US" sz="2400" kern="1200" dirty="0">
                <a:solidFill>
                  <a:srgbClr val="000000"/>
                </a:solidFill>
                <a:latin typeface="Arial (Body)"/>
                <a:ea typeface="ＭＳ Ｐゴシック" charset="-128"/>
              </a:rPr>
              <a:t>in the bottom lines</a:t>
            </a:r>
          </a:p>
        </p:txBody>
      </p:sp>
      <p:pic>
        <p:nvPicPr>
          <p:cNvPr id="6" name="Picture 5" descr="The code has 9 lines. The lines read as follows. Line 1. d e f mirror Bot Top left parenthesis source right parenthesis colon. Line 2, indented once. mirror Point equals get Height left parenthesis source right parenthesis forward slash 2. Line 3, indented once. height equals get Height left parenthesis source right parenthesis. Line 4, indented once. for x in range left0020parenthesis 0 comma get Width left parenthesis source right parenthesis right parenthesis colon. Line 5, indented twice. for y in range left parenthesis 0 comma mirror Point right parenthesis colon. Line 6, indented 3 times. top Pixel equals get Pixel left parenthesis source comma x comma y right parenthesis. Line 7, indented 3 times. bottom Pixel equals get Pixel left parenthesis source comma x comma height slash y minus 1 right parenthesis. Line 8, indented 3 times. color equals get Color left parenthesis bottom Pixel right parenthesis. Line 9, indented 3 times. set Color left parenthesis top Pixel comma color right parenthesi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7580" y="2308982"/>
            <a:ext cx="5651547" cy="3427177"/>
          </a:xfrm>
          <a:prstGeom prst="rect">
            <a:avLst/>
          </a:prstGeom>
        </p:spPr>
      </p:pic>
    </p:spTree>
    <p:extLst>
      <p:ext uri="{BB962C8B-B14F-4D97-AF65-F5344CB8AC3E}">
        <p14:creationId xmlns:p14="http://schemas.microsoft.com/office/powerpoint/2010/main" val="294750538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fontAlgn="base">
              <a:spcBef>
                <a:spcPct val="0"/>
              </a:spcBef>
              <a:spcAft>
                <a:spcPct val="0"/>
              </a:spcAft>
              <a:buClrTx/>
            </a:pPr>
            <a:r>
              <a:rPr lang="en-US" altLang="en-US" kern="1200" dirty="0" smtClean="0">
                <a:latin typeface="Times New Roman" panose="02020603050405020304" pitchFamily="18" charset="0"/>
                <a:ea typeface="ＭＳ Ｐゴシック" charset="-128"/>
              </a:rPr>
              <a:t>Mirroring Bottom to Top</a:t>
            </a:r>
            <a:endParaRPr lang="en-US" altLang="en-US" kern="1200" dirty="0">
              <a:latin typeface="Times New Roman" panose="02020603050405020304" pitchFamily="18" charset="0"/>
              <a:ea typeface="ＭＳ Ｐゴシック" charset="-128"/>
            </a:endParaRPr>
          </a:p>
        </p:txBody>
      </p:sp>
      <p:pic>
        <p:nvPicPr>
          <p:cNvPr id="4" name="Picture 4" descr="A screenshot representing an image of a motorcycle and its mirrored configurations.&#10;In the screenshot titled media sources back slash blue motorcycle period j p g, the photo has the following values: zoom x equals 0, zoom y equals 0. R: 164, G: 136, B: 122 and color at location equals cream brown. An image of the mirrored motorcycle is present in a bottom to top axi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2506806" y="1913457"/>
            <a:ext cx="4130386" cy="3990397"/>
          </a:xfrm>
          <a:prstGeom prst="rect">
            <a:avLst/>
          </a:prstGeom>
          <a:noFill/>
          <a:ln>
            <a:noFill/>
          </a:ln>
        </p:spPr>
      </p:pic>
    </p:spTree>
    <p:extLst>
      <p:ext uri="{BB962C8B-B14F-4D97-AF65-F5344CB8AC3E}">
        <p14:creationId xmlns:p14="http://schemas.microsoft.com/office/powerpoint/2010/main" val="95348259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fontAlgn="base">
              <a:spcBef>
                <a:spcPct val="0"/>
              </a:spcBef>
              <a:spcAft>
                <a:spcPct val="0"/>
              </a:spcAft>
              <a:buClrTx/>
            </a:pPr>
            <a:r>
              <a:rPr lang="en-US" altLang="en-US" kern="1200" dirty="0" smtClean="0">
                <a:latin typeface="Times New Roman" panose="02020603050405020304" pitchFamily="18" charset="0"/>
                <a:ea typeface="ＭＳ Ｐゴシック" charset="-128"/>
              </a:rPr>
              <a:t>Doing Something Useful with Mirroring</a:t>
            </a:r>
            <a:endParaRPr lang="en-US" altLang="en-US" kern="1200" dirty="0">
              <a:latin typeface="Times New Roman" panose="02020603050405020304" pitchFamily="18" charset="0"/>
              <a:ea typeface="ＭＳ Ｐゴシック" charset="-128"/>
            </a:endParaRPr>
          </a:p>
        </p:txBody>
      </p:sp>
      <p:sp>
        <p:nvSpPr>
          <p:cNvPr id="3" name="Text Placeholder 2"/>
          <p:cNvSpPr>
            <a:spLocks noGrp="1"/>
          </p:cNvSpPr>
          <p:nvPr>
            <p:ph type="body" idx="1"/>
          </p:nvPr>
        </p:nvSpPr>
        <p:spPr>
          <a:xfrm>
            <a:off x="457200" y="1600200"/>
            <a:ext cx="3864077" cy="4147259"/>
          </a:xfrm>
        </p:spPr>
        <p:txBody>
          <a:bodyPr wrap="square" lIns="91425" tIns="91425" rIns="91425" bIns="91425">
            <a:spAutoFit/>
          </a:bodyPr>
          <a:lstStyle/>
          <a:p>
            <a:pPr marL="255651" lvl="0" indent="-255651" fontAlgn="base">
              <a:spcAft>
                <a:spcPct val="0"/>
              </a:spcAft>
              <a:buFont typeface="Arial" panose="020B0604020202020204" pitchFamily="34" charset="0"/>
              <a:buChar char="•"/>
            </a:pPr>
            <a:r>
              <a:rPr lang="en-US" altLang="en-US" sz="2400" kern="1200" dirty="0">
                <a:solidFill>
                  <a:srgbClr val="000000"/>
                </a:solidFill>
                <a:latin typeface="Arial (Body)"/>
                <a:ea typeface="ＭＳ Ｐゴシック" charset="-128"/>
              </a:rPr>
              <a:t>Mirroring can be used to create interesting effects, but it can also be used to create realistic effects.</a:t>
            </a:r>
          </a:p>
          <a:p>
            <a:pPr marL="255651" lvl="0" indent="-255651" fontAlgn="base">
              <a:spcAft>
                <a:spcPct val="0"/>
              </a:spcAft>
              <a:buFont typeface="Arial" panose="020B0604020202020204" pitchFamily="34" charset="0"/>
              <a:buChar char="•"/>
            </a:pPr>
            <a:r>
              <a:rPr lang="en-US" altLang="en-US" sz="2400" kern="1200" dirty="0">
                <a:solidFill>
                  <a:srgbClr val="000000"/>
                </a:solidFill>
                <a:latin typeface="Arial (Body)"/>
                <a:ea typeface="ＭＳ Ｐゴシック" charset="-128"/>
              </a:rPr>
              <a:t>Consider this image from a trip to Athens, Greece.</a:t>
            </a:r>
          </a:p>
          <a:p>
            <a:pPr marL="741553" lvl="1" indent="-284353" fontAlgn="base">
              <a:spcAft>
                <a:spcPct val="0"/>
              </a:spcAft>
              <a:buFont typeface="Arial" panose="020B0604020202020204" pitchFamily="34" charset="0"/>
              <a:buChar char="–"/>
            </a:pPr>
            <a:r>
              <a:rPr lang="en-US" altLang="en-US" sz="2400" kern="1200" dirty="0">
                <a:solidFill>
                  <a:srgbClr val="000000"/>
                </a:solidFill>
                <a:latin typeface="Arial (Body)"/>
                <a:ea typeface="ＭＳ Ｐゴシック" charset="-128"/>
                <a:cs typeface="+mn-cs"/>
              </a:rPr>
              <a:t>Can we </a:t>
            </a:r>
            <a:r>
              <a:rPr lang="en-US" altLang="ja-JP" sz="2400" kern="1200" dirty="0" smtClean="0">
                <a:solidFill>
                  <a:srgbClr val="000000"/>
                </a:solidFill>
                <a:latin typeface="Arial (Body)"/>
                <a:ea typeface="ＭＳ Ｐゴシック" charset="-128"/>
                <a:cs typeface="+mn-cs"/>
              </a:rPr>
              <a:t>“repair” </a:t>
            </a:r>
            <a:r>
              <a:rPr lang="en-US" altLang="ja-JP" sz="2400" kern="1200" dirty="0">
                <a:solidFill>
                  <a:srgbClr val="000000"/>
                </a:solidFill>
                <a:latin typeface="Arial (Body)"/>
                <a:ea typeface="ＭＳ Ｐゴシック" charset="-128"/>
                <a:cs typeface="+mn-cs"/>
              </a:rPr>
              <a:t>the temple by mirroring the complete part onto the broken part?</a:t>
            </a:r>
            <a:endParaRPr lang="en-US" altLang="en-US" sz="2400" kern="1200" dirty="0">
              <a:solidFill>
                <a:srgbClr val="000000"/>
              </a:solidFill>
              <a:latin typeface="Arial (Body)"/>
              <a:ea typeface="ＭＳ Ｐゴシック" charset="-128"/>
              <a:cs typeface="+mn-cs"/>
            </a:endParaRPr>
          </a:p>
        </p:txBody>
      </p:sp>
      <p:pic>
        <p:nvPicPr>
          <p:cNvPr id="5" name="Picture 4" descr="A photo of a temple with towering pillars supporting an ornately designed roof with half of its façade broke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4695392" y="1905274"/>
            <a:ext cx="3801341" cy="2850285"/>
          </a:xfrm>
          <a:prstGeom prst="rect">
            <a:avLst/>
          </a:prstGeom>
          <a:noFill/>
          <a:ln>
            <a:noFill/>
          </a:ln>
        </p:spPr>
      </p:pic>
    </p:spTree>
    <p:extLst>
      <p:ext uri="{BB962C8B-B14F-4D97-AF65-F5344CB8AC3E}">
        <p14:creationId xmlns:p14="http://schemas.microsoft.com/office/powerpoint/2010/main" val="409050155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a:spcBef>
                <a:spcPct val="0"/>
              </a:spcBef>
              <a:buClrTx/>
              <a:defRPr/>
            </a:pPr>
            <a:r>
              <a:rPr lang="en-US" kern="1200" dirty="0">
                <a:solidFill>
                  <a:srgbClr val="007FA3"/>
                </a:solidFill>
                <a:latin typeface="Times New Roman" panose="02020603050405020304" pitchFamily="18" charset="0"/>
              </a:rPr>
              <a:t>Learning Objectives </a:t>
            </a:r>
            <a:r>
              <a:rPr lang="en-US" sz="2000" b="0" kern="1200" dirty="0" smtClean="0">
                <a:solidFill>
                  <a:srgbClr val="007FA3"/>
                </a:solidFill>
                <a:latin typeface="Times New Roman" panose="02020603050405020304" pitchFamily="18" charset="0"/>
              </a:rPr>
              <a:t>(2 </a:t>
            </a:r>
            <a:r>
              <a:rPr lang="en-US" sz="2000" b="0" kern="1200" dirty="0">
                <a:solidFill>
                  <a:srgbClr val="007FA3"/>
                </a:solidFill>
                <a:latin typeface="Times New Roman" panose="02020603050405020304" pitchFamily="18" charset="0"/>
              </a:rPr>
              <a:t>of 2)</a:t>
            </a:r>
            <a:endParaRPr lang="en-US" sz="2000" b="0" kern="1200" dirty="0">
              <a:solidFill>
                <a:srgbClr val="007FA3"/>
              </a:solidFill>
              <a:latin typeface="Times New Roman" panose="02020603050405020304" pitchFamily="18" charset="0"/>
              <a:ea typeface="+mj-ea"/>
              <a:cs typeface="+mj-cs"/>
            </a:endParaRPr>
          </a:p>
        </p:txBody>
      </p:sp>
      <p:sp>
        <p:nvSpPr>
          <p:cNvPr id="3" name="Text Placeholder 2"/>
          <p:cNvSpPr>
            <a:spLocks noGrp="1"/>
          </p:cNvSpPr>
          <p:nvPr>
            <p:ph idx="1"/>
          </p:nvPr>
        </p:nvSpPr>
        <p:spPr>
          <a:xfrm>
            <a:off x="457200" y="1600200"/>
            <a:ext cx="8391832" cy="4525963"/>
          </a:xfrm>
        </p:spPr>
        <p:txBody>
          <a:bodyPr/>
          <a:lstStyle/>
          <a:p>
            <a:pPr marL="0" indent="0">
              <a:buNone/>
            </a:pPr>
            <a:r>
              <a:rPr lang="en-US" sz="2400" b="1" dirty="0" smtClean="0">
                <a:solidFill>
                  <a:schemeClr val="tx2"/>
                </a:solidFill>
                <a:latin typeface="+mn-lt"/>
              </a:rPr>
              <a:t>6.8 </a:t>
            </a:r>
            <a:r>
              <a:rPr lang="en-US" sz="2400" dirty="0" smtClean="0">
                <a:latin typeface="+mn-lt"/>
              </a:rPr>
              <a:t>To </a:t>
            </a:r>
            <a:r>
              <a:rPr lang="en-US" sz="2400" dirty="0">
                <a:latin typeface="+mn-lt"/>
              </a:rPr>
              <a:t>use nested loops for addressing elements of a matrix</a:t>
            </a:r>
            <a:r>
              <a:rPr lang="en-US" sz="2400" dirty="0" smtClean="0">
                <a:latin typeface="+mn-lt"/>
              </a:rPr>
              <a:t>.</a:t>
            </a:r>
          </a:p>
          <a:p>
            <a:pPr marL="0" indent="0">
              <a:buNone/>
            </a:pPr>
            <a:r>
              <a:rPr lang="en-US" sz="2400" b="1" dirty="0" smtClean="0">
                <a:solidFill>
                  <a:schemeClr val="tx2"/>
                </a:solidFill>
                <a:latin typeface="+mn-lt"/>
              </a:rPr>
              <a:t>6.9 </a:t>
            </a:r>
            <a:r>
              <a:rPr lang="en-US" sz="2400" dirty="0" smtClean="0">
                <a:latin typeface="+mn-lt"/>
              </a:rPr>
              <a:t>To </a:t>
            </a:r>
            <a:r>
              <a:rPr lang="en-US" sz="2400" dirty="0">
                <a:latin typeface="+mn-lt"/>
              </a:rPr>
              <a:t>loop through only part of an array</a:t>
            </a:r>
            <a:r>
              <a:rPr lang="en-US" sz="2400" dirty="0" smtClean="0">
                <a:latin typeface="+mn-lt"/>
              </a:rPr>
              <a:t>.</a:t>
            </a:r>
          </a:p>
          <a:p>
            <a:pPr marL="0" indent="0">
              <a:buNone/>
            </a:pPr>
            <a:r>
              <a:rPr lang="en-US" sz="2400" b="1" dirty="0" smtClean="0">
                <a:solidFill>
                  <a:schemeClr val="tx2"/>
                </a:solidFill>
                <a:latin typeface="+mn-lt"/>
              </a:rPr>
              <a:t>6.10 </a:t>
            </a:r>
            <a:r>
              <a:rPr lang="en-US" sz="2400" dirty="0" smtClean="0">
                <a:latin typeface="+mn-lt"/>
              </a:rPr>
              <a:t>To </a:t>
            </a:r>
            <a:r>
              <a:rPr lang="en-US" sz="2400" dirty="0">
                <a:latin typeface="+mn-lt"/>
              </a:rPr>
              <a:t>develop some debugging strategies—speciﬁcally, to use print statements to explore executing code</a:t>
            </a:r>
            <a:r>
              <a:rPr lang="en-US" sz="2400" dirty="0" smtClean="0">
                <a:latin typeface="+mn-lt"/>
              </a:rPr>
              <a:t>.</a:t>
            </a:r>
          </a:p>
          <a:p>
            <a:pPr marL="0" indent="0">
              <a:buNone/>
            </a:pPr>
            <a:r>
              <a:rPr lang="en-US" sz="2400" b="1" dirty="0" smtClean="0">
                <a:solidFill>
                  <a:schemeClr val="tx2"/>
                </a:solidFill>
                <a:latin typeface="+mn-lt"/>
              </a:rPr>
              <a:t>6.11 </a:t>
            </a:r>
            <a:r>
              <a:rPr lang="en-US" sz="2400" dirty="0" smtClean="0">
                <a:latin typeface="+mn-lt"/>
              </a:rPr>
              <a:t>To </a:t>
            </a:r>
            <a:r>
              <a:rPr lang="en-US" sz="2400" dirty="0">
                <a:latin typeface="+mn-lt"/>
              </a:rPr>
              <a:t>be able to choose between using vector and bitmapped image formats</a:t>
            </a:r>
            <a:r>
              <a:rPr lang="en-US" sz="2400" dirty="0" smtClean="0">
                <a:latin typeface="+mn-lt"/>
              </a:rPr>
              <a:t>.</a:t>
            </a:r>
          </a:p>
          <a:p>
            <a:pPr marL="0" indent="0">
              <a:buNone/>
            </a:pPr>
            <a:r>
              <a:rPr lang="en-US" sz="2400" b="1" dirty="0" smtClean="0">
                <a:solidFill>
                  <a:schemeClr val="tx2"/>
                </a:solidFill>
                <a:latin typeface="+mn-lt"/>
              </a:rPr>
              <a:t>6.12 </a:t>
            </a:r>
            <a:r>
              <a:rPr lang="en-US" sz="2400" dirty="0" smtClean="0">
                <a:latin typeface="+mn-lt"/>
              </a:rPr>
              <a:t>To </a:t>
            </a:r>
            <a:r>
              <a:rPr lang="en-US" sz="2400" dirty="0">
                <a:latin typeface="+mn-lt"/>
              </a:rPr>
              <a:t>be able to choose when one should write a program for a task versus using existing applications software</a:t>
            </a:r>
            <a:r>
              <a:rPr lang="en-US" sz="2400" dirty="0" smtClean="0">
                <a:latin typeface="+mn-lt"/>
              </a:rPr>
              <a:t>.</a:t>
            </a:r>
            <a:endParaRPr lang="en-US" sz="2400" dirty="0">
              <a:latin typeface="+mn-lt"/>
            </a:endParaRPr>
          </a:p>
        </p:txBody>
      </p:sp>
    </p:spTree>
    <p:extLst>
      <p:ext uri="{BB962C8B-B14F-4D97-AF65-F5344CB8AC3E}">
        <p14:creationId xmlns:p14="http://schemas.microsoft.com/office/powerpoint/2010/main" val="315067042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fontAlgn="base">
              <a:spcBef>
                <a:spcPct val="0"/>
              </a:spcBef>
              <a:spcAft>
                <a:spcPct val="0"/>
              </a:spcAft>
              <a:buClrTx/>
            </a:pPr>
            <a:r>
              <a:rPr lang="en-US" altLang="en-US" kern="1200" dirty="0" smtClean="0">
                <a:latin typeface="Times New Roman" panose="02020603050405020304" pitchFamily="18" charset="0"/>
                <a:ea typeface="ＭＳ Ｐゴシック" charset="-128"/>
              </a:rPr>
              <a:t>Figuring out Where to Mirror</a:t>
            </a:r>
            <a:endParaRPr lang="en-US" altLang="en-US" kern="1200" dirty="0">
              <a:latin typeface="Times New Roman" panose="02020603050405020304" pitchFamily="18" charset="0"/>
              <a:ea typeface="ＭＳ Ｐゴシック" charset="-128"/>
            </a:endParaRPr>
          </a:p>
        </p:txBody>
      </p:sp>
      <p:sp>
        <p:nvSpPr>
          <p:cNvPr id="3" name="Text Placeholder 2"/>
          <p:cNvSpPr>
            <a:spLocks noGrp="1"/>
          </p:cNvSpPr>
          <p:nvPr>
            <p:ph type="body" idx="1"/>
          </p:nvPr>
        </p:nvSpPr>
        <p:spPr>
          <a:xfrm>
            <a:off x="457200" y="1600200"/>
            <a:ext cx="8229600" cy="923299"/>
          </a:xfrm>
        </p:spPr>
        <p:txBody>
          <a:bodyPr wrap="square" lIns="91425" tIns="91425" rIns="91425" bIns="91425">
            <a:spAutoFit/>
          </a:bodyPr>
          <a:lstStyle/>
          <a:p>
            <a:pPr marL="255651" lvl="0" indent="-255651" fontAlgn="base">
              <a:spcAft>
                <a:spcPct val="0"/>
              </a:spcAft>
              <a:buFont typeface="Arial" panose="020B0604020202020204" pitchFamily="34" charset="0"/>
              <a:buChar char="•"/>
            </a:pPr>
            <a:r>
              <a:rPr lang="en-US" altLang="en-US" sz="2400" kern="1200" dirty="0">
                <a:solidFill>
                  <a:srgbClr val="000000"/>
                </a:solidFill>
                <a:latin typeface="Arial (Body)"/>
                <a:ea typeface="ＭＳ Ｐゴシック" charset="-128"/>
              </a:rPr>
              <a:t>Use MediaTools to find the mirror point and the range that we want to copy</a:t>
            </a:r>
          </a:p>
        </p:txBody>
      </p:sp>
      <p:pic>
        <p:nvPicPr>
          <p:cNvPr id="5" name="Picture 4" descr="A photo of a temple with towering pillars supporting an ornately designed roof with half of its façade broken. Coordinates are plotted for the restoration of the other half of the roof design. Y coordinates are plotted on the base of the roof at 98 and at the highest end of the design at 28. X coordinates are plotted on one side of the temple from the base of the roof at 14, and at the middle part of the structure from the base of the roof at 27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1905000" y="2811049"/>
            <a:ext cx="5334000" cy="3286125"/>
          </a:xfrm>
          <a:prstGeom prst="rect">
            <a:avLst/>
          </a:prstGeom>
          <a:noFill/>
          <a:ln>
            <a:noFill/>
          </a:ln>
        </p:spPr>
      </p:pic>
    </p:spTree>
    <p:extLst>
      <p:ext uri="{BB962C8B-B14F-4D97-AF65-F5344CB8AC3E}">
        <p14:creationId xmlns:p14="http://schemas.microsoft.com/office/powerpoint/2010/main" val="81653340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1574"/>
            <a:ext cx="8229600" cy="1231076"/>
          </a:xfrm>
        </p:spPr>
        <p:txBody>
          <a:bodyPr wrap="square" tIns="91425">
            <a:spAutoFit/>
          </a:bodyPr>
          <a:lstStyle/>
          <a:p>
            <a:pPr lvl="0" fontAlgn="base">
              <a:spcBef>
                <a:spcPct val="0"/>
              </a:spcBef>
              <a:spcAft>
                <a:spcPct val="0"/>
              </a:spcAft>
              <a:buClrTx/>
            </a:pPr>
            <a:r>
              <a:rPr lang="en-US" altLang="en-US" kern="1200" dirty="0" smtClean="0">
                <a:latin typeface="Times New Roman" panose="02020603050405020304" pitchFamily="18" charset="0"/>
                <a:ea typeface="ＭＳ Ｐゴシック" charset="-128"/>
              </a:rPr>
              <a:t>Writing Functions for Specific Files…Generally</a:t>
            </a:r>
            <a:endParaRPr lang="en-US" altLang="en-US" kern="1200" dirty="0">
              <a:latin typeface="Times New Roman" panose="02020603050405020304" pitchFamily="18" charset="0"/>
              <a:ea typeface="ＭＳ Ｐゴシック" charset="-128"/>
            </a:endParaRPr>
          </a:p>
        </p:txBody>
      </p:sp>
      <p:sp>
        <p:nvSpPr>
          <p:cNvPr id="3" name="Text Placeholder 2"/>
          <p:cNvSpPr>
            <a:spLocks noGrp="1"/>
          </p:cNvSpPr>
          <p:nvPr>
            <p:ph type="body" idx="1"/>
          </p:nvPr>
        </p:nvSpPr>
        <p:spPr>
          <a:xfrm>
            <a:off x="457200" y="1600200"/>
            <a:ext cx="8229600" cy="3931815"/>
          </a:xfrm>
        </p:spPr>
        <p:txBody>
          <a:bodyPr wrap="square" lIns="91425" tIns="91425" rIns="91425" bIns="91425">
            <a:spAutoFit/>
          </a:bodyPr>
          <a:lstStyle/>
          <a:p>
            <a:pPr marL="255651" lvl="0" indent="-255651" fontAlgn="base">
              <a:spcAft>
                <a:spcPct val="0"/>
              </a:spcAft>
              <a:buFont typeface="Arial" panose="020B0604020202020204" pitchFamily="34" charset="0"/>
              <a:buChar char="•"/>
              <a:tabLst/>
            </a:pPr>
            <a:r>
              <a:rPr lang="en-US" altLang="en-US" sz="2400" kern="1200" dirty="0">
                <a:solidFill>
                  <a:srgbClr val="000000"/>
                </a:solidFill>
                <a:latin typeface="Arial (Body)"/>
                <a:ea typeface="ＭＳ Ｐゴシック" charset="-128"/>
              </a:rPr>
              <a:t>The function to mirror the temple needs to work for one and only one file.</a:t>
            </a:r>
          </a:p>
          <a:p>
            <a:pPr marL="255651" lvl="0" indent="-255651" fontAlgn="base">
              <a:spcAft>
                <a:spcPct val="0"/>
              </a:spcAft>
              <a:buFont typeface="Arial" panose="020B0604020202020204" pitchFamily="34" charset="0"/>
              <a:buChar char="•"/>
              <a:tabLst/>
            </a:pPr>
            <a:r>
              <a:rPr lang="en-US" altLang="en-US" sz="2400" kern="1200" dirty="0">
                <a:solidFill>
                  <a:srgbClr val="000000"/>
                </a:solidFill>
                <a:latin typeface="Arial (Body)"/>
                <a:ea typeface="ＭＳ Ｐゴシック" charset="-128"/>
              </a:rPr>
              <a:t>But we still </a:t>
            </a:r>
            <a:r>
              <a:rPr lang="en-US" altLang="en-US" sz="2400" kern="1200" dirty="0" smtClean="0">
                <a:solidFill>
                  <a:srgbClr val="000000"/>
                </a:solidFill>
                <a:latin typeface="Arial (Body)"/>
                <a:ea typeface="ＭＳ Ｐゴシック" charset="-128"/>
              </a:rPr>
              <a:t>don</a:t>
            </a:r>
            <a:r>
              <a:rPr lang="fr-FR" altLang="ja-JP" sz="2400" kern="1200" dirty="0" smtClean="0">
                <a:solidFill>
                  <a:srgbClr val="000000"/>
                </a:solidFill>
                <a:latin typeface="Arial (Body)"/>
                <a:ea typeface="ＭＳ Ｐゴシック" charset="-128"/>
              </a:rPr>
              <a:t>’</a:t>
            </a:r>
            <a:r>
              <a:rPr lang="en-US" altLang="ja-JP" sz="2400" kern="1200" dirty="0" smtClean="0">
                <a:solidFill>
                  <a:srgbClr val="000000"/>
                </a:solidFill>
                <a:latin typeface="Arial (Body)"/>
                <a:ea typeface="ＭＳ Ｐゴシック" charset="-128"/>
              </a:rPr>
              <a:t>t </a:t>
            </a:r>
            <a:r>
              <a:rPr lang="en-US" altLang="ja-JP" sz="2400" kern="1200" dirty="0">
                <a:solidFill>
                  <a:srgbClr val="000000"/>
                </a:solidFill>
                <a:latin typeface="Arial (Body)"/>
                <a:ea typeface="ＭＳ Ｐゴシック" charset="-128"/>
              </a:rPr>
              <a:t>want to write out the whole path.</a:t>
            </a:r>
          </a:p>
          <a:p>
            <a:pPr marL="741553" lvl="1" indent="-284353" fontAlgn="base">
              <a:spcAft>
                <a:spcPct val="0"/>
              </a:spcAft>
              <a:buFont typeface="Arial" panose="020B0604020202020204" pitchFamily="34" charset="0"/>
              <a:buChar char="–"/>
            </a:pPr>
            <a:r>
              <a:rPr lang="en-US" altLang="en-US" sz="2400" kern="1200" dirty="0">
                <a:solidFill>
                  <a:srgbClr val="000000"/>
                </a:solidFill>
                <a:latin typeface="Arial (Body)"/>
                <a:ea typeface="ＭＳ Ｐゴシック" charset="-128"/>
                <a:cs typeface="+mn-cs"/>
              </a:rPr>
              <a:t>setMediaPath() allows us to pick a directory where our media will be stored.</a:t>
            </a:r>
          </a:p>
          <a:p>
            <a:pPr marL="741553" lvl="1" indent="-284353" fontAlgn="base">
              <a:spcAft>
                <a:spcPct val="0"/>
              </a:spcAft>
              <a:buFont typeface="Arial" panose="020B0604020202020204" pitchFamily="34" charset="0"/>
              <a:buChar char="–"/>
            </a:pPr>
            <a:r>
              <a:rPr lang="en-US" altLang="en-US" sz="2400" kern="1200" dirty="0">
                <a:solidFill>
                  <a:srgbClr val="000000"/>
                </a:solidFill>
                <a:latin typeface="Arial (Body)"/>
                <a:ea typeface="ＭＳ Ｐゴシック" charset="-128"/>
                <a:cs typeface="+mn-cs"/>
              </a:rPr>
              <a:t>getMediaPath(filename) will </a:t>
            </a:r>
            <a:r>
              <a:rPr lang="en-US" altLang="en-US" sz="2400" b="1" kern="1200" dirty="0">
                <a:solidFill>
                  <a:srgbClr val="000000"/>
                </a:solidFill>
                <a:latin typeface="Arial (Body)"/>
                <a:ea typeface="ＭＳ Ｐゴシック" charset="-128"/>
                <a:cs typeface="+mn-cs"/>
              </a:rPr>
              <a:t>generate</a:t>
            </a:r>
            <a:r>
              <a:rPr lang="en-US" altLang="en-US" sz="2400" kern="1200" dirty="0">
                <a:solidFill>
                  <a:srgbClr val="000000"/>
                </a:solidFill>
                <a:latin typeface="Arial (Body)"/>
                <a:ea typeface="ＭＳ Ｐゴシック" charset="-128"/>
                <a:cs typeface="+mn-cs"/>
              </a:rPr>
              <a:t> the entire path for us to the filename </a:t>
            </a:r>
            <a:r>
              <a:rPr lang="en-US" altLang="en-US" sz="2400" b="1" kern="1200" dirty="0">
                <a:solidFill>
                  <a:srgbClr val="000000"/>
                </a:solidFill>
                <a:latin typeface="Arial (Body)"/>
                <a:ea typeface="ＭＳ Ｐゴシック" charset="-128"/>
                <a:cs typeface="+mn-cs"/>
              </a:rPr>
              <a:t>in the media directory</a:t>
            </a:r>
          </a:p>
          <a:p>
            <a:pPr marL="741553" lvl="1" indent="-284353" fontAlgn="base">
              <a:spcAft>
                <a:spcPct val="0"/>
              </a:spcAft>
              <a:buFont typeface="Arial" panose="020B0604020202020204" pitchFamily="34" charset="0"/>
              <a:buChar char="–"/>
            </a:pPr>
            <a:r>
              <a:rPr lang="en-US" altLang="en-US" sz="2400" kern="1200" dirty="0" smtClean="0">
                <a:solidFill>
                  <a:srgbClr val="000000"/>
                </a:solidFill>
                <a:latin typeface="Arial (Body)"/>
                <a:ea typeface="ＭＳ Ｐゴシック" charset="-128"/>
                <a:cs typeface="+mn-cs"/>
              </a:rPr>
              <a:t>This only works when we</a:t>
            </a:r>
            <a:r>
              <a:rPr lang="fr-FR" altLang="ja-JP" sz="2400" kern="1200" dirty="0" smtClean="0">
                <a:solidFill>
                  <a:srgbClr val="000000"/>
                </a:solidFill>
                <a:latin typeface="Arial (Body)"/>
                <a:ea typeface="ＭＳ Ｐゴシック" charset="-128"/>
                <a:cs typeface="+mn-cs"/>
              </a:rPr>
              <a:t>’</a:t>
            </a:r>
            <a:r>
              <a:rPr lang="en-US" altLang="ja-JP" sz="2400" kern="1200" dirty="0" smtClean="0">
                <a:solidFill>
                  <a:srgbClr val="000000"/>
                </a:solidFill>
                <a:latin typeface="Arial (Body)"/>
                <a:ea typeface="ＭＳ Ｐゴシック" charset="-128"/>
                <a:cs typeface="+mn-cs"/>
              </a:rPr>
              <a:t>re accessing files in the media directory </a:t>
            </a:r>
            <a:r>
              <a:rPr lang="en-US" altLang="ja-JP" sz="2400" b="1" kern="1200" dirty="0" smtClean="0">
                <a:solidFill>
                  <a:srgbClr val="000000"/>
                </a:solidFill>
                <a:latin typeface="Arial (Body)"/>
                <a:ea typeface="ＭＳ Ｐゴシック" charset="-128"/>
                <a:cs typeface="+mn-cs"/>
              </a:rPr>
              <a:t>and</a:t>
            </a:r>
            <a:r>
              <a:rPr lang="en-US" altLang="ja-JP" sz="2400" kern="1200" dirty="0" smtClean="0">
                <a:solidFill>
                  <a:srgbClr val="000000"/>
                </a:solidFill>
                <a:latin typeface="Arial (Body)"/>
                <a:ea typeface="ＭＳ Ｐゴシック" charset="-128"/>
                <a:cs typeface="+mn-cs"/>
              </a:rPr>
              <a:t> where we have set the path first!</a:t>
            </a:r>
            <a:endParaRPr lang="en-US" altLang="en-US" sz="2400" kern="1200" dirty="0">
              <a:solidFill>
                <a:srgbClr val="000000"/>
              </a:solidFill>
              <a:latin typeface="Arial (Body)"/>
              <a:ea typeface="ＭＳ Ｐゴシック" charset="-128"/>
              <a:cs typeface="+mn-cs"/>
            </a:endParaRPr>
          </a:p>
        </p:txBody>
      </p:sp>
    </p:spTree>
    <p:extLst>
      <p:ext uri="{BB962C8B-B14F-4D97-AF65-F5344CB8AC3E}">
        <p14:creationId xmlns:p14="http://schemas.microsoft.com/office/powerpoint/2010/main" val="202680280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fontAlgn="base">
              <a:spcBef>
                <a:spcPct val="0"/>
              </a:spcBef>
              <a:spcAft>
                <a:spcPct val="0"/>
              </a:spcAft>
              <a:buClrTx/>
            </a:pPr>
            <a:r>
              <a:rPr lang="en-US" altLang="en-US" kern="1200" dirty="0" smtClean="0">
                <a:latin typeface="Times New Roman" panose="02020603050405020304" pitchFamily="18" charset="0"/>
                <a:ea typeface="ＭＳ Ｐゴシック" charset="-128"/>
              </a:rPr>
              <a:t>Some Utility Functions</a:t>
            </a:r>
            <a:endParaRPr lang="en-US" altLang="en-US" kern="1200" dirty="0">
              <a:latin typeface="Times New Roman" panose="02020603050405020304" pitchFamily="18" charset="0"/>
              <a:ea typeface="ＭＳ Ｐゴシック" charset="-128"/>
            </a:endParaRPr>
          </a:p>
        </p:txBody>
      </p:sp>
      <p:sp>
        <p:nvSpPr>
          <p:cNvPr id="3" name="Text Placeholder 2"/>
          <p:cNvSpPr>
            <a:spLocks noGrp="1"/>
          </p:cNvSpPr>
          <p:nvPr>
            <p:ph type="body" idx="1"/>
          </p:nvPr>
        </p:nvSpPr>
        <p:spPr>
          <a:xfrm>
            <a:off x="457200" y="1600200"/>
            <a:ext cx="8229600" cy="3970287"/>
          </a:xfrm>
        </p:spPr>
        <p:txBody>
          <a:bodyPr wrap="square" lIns="91425" tIns="91425" rIns="91425" bIns="91425">
            <a:spAutoFit/>
          </a:bodyPr>
          <a:lstStyle/>
          <a:p>
            <a:pPr marL="255651" lvl="0" indent="-255651" fontAlgn="base">
              <a:spcAft>
                <a:spcPct val="0"/>
              </a:spcAft>
              <a:buFont typeface="Arial" panose="020B0604020202020204" pitchFamily="34" charset="0"/>
              <a:buChar char="•"/>
              <a:tabLst/>
            </a:pPr>
            <a:r>
              <a:rPr lang="en-US" altLang="en-US" sz="2400" kern="1200" dirty="0">
                <a:solidFill>
                  <a:srgbClr val="000000"/>
                </a:solidFill>
                <a:latin typeface="Arial (Body)"/>
                <a:ea typeface="ＭＳ Ｐゴシック" charset="-128"/>
              </a:rPr>
              <a:t>If you </a:t>
            </a:r>
            <a:r>
              <a:rPr lang="en-US" altLang="en-US" sz="2400" b="1" kern="1200" dirty="0">
                <a:solidFill>
                  <a:srgbClr val="000000"/>
                </a:solidFill>
                <a:latin typeface="Arial (Body)"/>
                <a:ea typeface="ＭＳ Ｐゴシック" charset="-128"/>
              </a:rPr>
              <a:t>know</a:t>
            </a:r>
            <a:r>
              <a:rPr lang="en-US" altLang="en-US" sz="2400" kern="1200" dirty="0">
                <a:solidFill>
                  <a:srgbClr val="000000"/>
                </a:solidFill>
                <a:latin typeface="Arial (Body)"/>
                <a:ea typeface="ＭＳ Ｐゴシック" charset="-128"/>
              </a:rPr>
              <a:t> the name of the file, searching for it with </a:t>
            </a:r>
            <a:r>
              <a:rPr lang="en-US" altLang="en-US" sz="2400" b="1" kern="1200" dirty="0">
                <a:solidFill>
                  <a:srgbClr val="000000"/>
                </a:solidFill>
                <a:latin typeface="Arial (Body)"/>
                <a:ea typeface="ＭＳ Ｐゴシック" charset="-128"/>
              </a:rPr>
              <a:t>pickAFile() </a:t>
            </a:r>
            <a:r>
              <a:rPr lang="en-US" altLang="en-US" sz="2400" kern="1200" dirty="0">
                <a:solidFill>
                  <a:srgbClr val="000000"/>
                </a:solidFill>
                <a:latin typeface="Arial (Body)"/>
                <a:ea typeface="ＭＳ Ｐゴシック" charset="-128"/>
              </a:rPr>
              <a:t>feels tedious</a:t>
            </a:r>
          </a:p>
          <a:p>
            <a:pPr marL="255651" lvl="0" indent="-255651" fontAlgn="base">
              <a:spcAft>
                <a:spcPct val="0"/>
              </a:spcAft>
              <a:buFont typeface="Arial" panose="020B0604020202020204" pitchFamily="34" charset="0"/>
              <a:buChar char="•"/>
              <a:tabLst/>
            </a:pPr>
            <a:r>
              <a:rPr lang="en-US" altLang="en-US" sz="2400" kern="1200" dirty="0">
                <a:solidFill>
                  <a:srgbClr val="000000"/>
                </a:solidFill>
                <a:latin typeface="Arial (Body)"/>
                <a:ea typeface="ＭＳ Ｐゴシック" charset="-128"/>
              </a:rPr>
              <a:t>You can set and get a media </a:t>
            </a:r>
            <a:r>
              <a:rPr lang="en-US" altLang="en-US" sz="2400" b="1" kern="1200" dirty="0">
                <a:solidFill>
                  <a:srgbClr val="000000"/>
                </a:solidFill>
                <a:latin typeface="Arial (Body)"/>
                <a:ea typeface="ＭＳ Ｐゴシック" charset="-128"/>
              </a:rPr>
              <a:t>folder</a:t>
            </a:r>
            <a:r>
              <a:rPr lang="en-US" altLang="en-US" sz="2400" kern="1200" dirty="0">
                <a:solidFill>
                  <a:srgbClr val="000000"/>
                </a:solidFill>
                <a:latin typeface="Arial (Body)"/>
                <a:ea typeface="ＭＳ Ｐゴシック" charset="-128"/>
              </a:rPr>
              <a:t> (</a:t>
            </a:r>
            <a:r>
              <a:rPr lang="en-US" altLang="en-US" sz="2400" b="1" kern="1200" dirty="0">
                <a:solidFill>
                  <a:srgbClr val="000000"/>
                </a:solidFill>
                <a:latin typeface="Arial (Body)"/>
                <a:ea typeface="ＭＳ Ｐゴシック" charset="-128"/>
              </a:rPr>
              <a:t>path</a:t>
            </a:r>
            <a:r>
              <a:rPr lang="en-US" altLang="en-US" sz="2400" kern="1200" dirty="0">
                <a:solidFill>
                  <a:srgbClr val="000000"/>
                </a:solidFill>
                <a:latin typeface="Arial (Body)"/>
                <a:ea typeface="ＭＳ Ｐゴシック" charset="-128"/>
              </a:rPr>
              <a:t>) for remembering a place where your media will be coming from (or going to)</a:t>
            </a:r>
          </a:p>
          <a:p>
            <a:pPr marL="741553" lvl="1" indent="-284353" fontAlgn="base">
              <a:spcAft>
                <a:spcPct val="0"/>
              </a:spcAft>
              <a:buFont typeface="Arial" panose="020B0604020202020204" pitchFamily="34" charset="0"/>
              <a:buChar char="–"/>
            </a:pPr>
            <a:r>
              <a:rPr lang="en-US" altLang="en-US" sz="2400" b="1" kern="1200" dirty="0">
                <a:solidFill>
                  <a:srgbClr val="000000"/>
                </a:solidFill>
                <a:latin typeface="Arial (Body)"/>
                <a:ea typeface="ＭＳ Ｐゴシック" charset="-128"/>
                <a:cs typeface="+mn-cs"/>
              </a:rPr>
              <a:t>setMediaPath()</a:t>
            </a:r>
            <a:r>
              <a:rPr lang="en-US" altLang="en-US" sz="2400" b="1" i="1" kern="1200" dirty="0">
                <a:solidFill>
                  <a:srgbClr val="000000"/>
                </a:solidFill>
                <a:latin typeface="Arial (Body)"/>
                <a:ea typeface="ＭＳ Ｐゴシック" charset="-128"/>
                <a:cs typeface="+mn-cs"/>
              </a:rPr>
              <a:t> </a:t>
            </a:r>
            <a:r>
              <a:rPr lang="en-US" altLang="en-US" sz="2400" kern="1200" dirty="0">
                <a:solidFill>
                  <a:srgbClr val="000000"/>
                </a:solidFill>
                <a:latin typeface="Arial (Body)"/>
                <a:ea typeface="ＭＳ Ｐゴシック" charset="-128"/>
                <a:cs typeface="+mn-cs"/>
              </a:rPr>
              <a:t>lets you pick a file in your media folder</a:t>
            </a:r>
          </a:p>
          <a:p>
            <a:pPr marL="741553" lvl="1" indent="-284353" fontAlgn="base">
              <a:spcAft>
                <a:spcPct val="0"/>
              </a:spcAft>
              <a:buFont typeface="Arial" panose="020B0604020202020204" pitchFamily="34" charset="0"/>
              <a:buChar char="–"/>
            </a:pPr>
            <a:r>
              <a:rPr lang="en-US" altLang="en-US" sz="2400" b="1" kern="1200" dirty="0">
                <a:solidFill>
                  <a:srgbClr val="000000"/>
                </a:solidFill>
                <a:latin typeface="Arial (Body)"/>
                <a:ea typeface="ＭＳ Ｐゴシック" charset="-128"/>
                <a:cs typeface="+mn-cs"/>
              </a:rPr>
              <a:t>getMediaPath(basefilename) </a:t>
            </a:r>
            <a:r>
              <a:rPr lang="en-US" altLang="en-US" sz="2400" kern="1200" dirty="0">
                <a:solidFill>
                  <a:srgbClr val="000000"/>
                </a:solidFill>
                <a:latin typeface="Arial (Body)"/>
                <a:ea typeface="ＭＳ Ｐゴシック" charset="-128"/>
                <a:cs typeface="+mn-cs"/>
              </a:rPr>
              <a:t>lets you generate a complete filename out of only the last part</a:t>
            </a:r>
          </a:p>
        </p:txBody>
      </p:sp>
    </p:spTree>
    <p:extLst>
      <p:ext uri="{BB962C8B-B14F-4D97-AF65-F5344CB8AC3E}">
        <p14:creationId xmlns:p14="http://schemas.microsoft.com/office/powerpoint/2010/main" val="52434292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fontAlgn="base">
              <a:spcBef>
                <a:spcPct val="0"/>
              </a:spcBef>
              <a:spcAft>
                <a:spcPct val="0"/>
              </a:spcAft>
              <a:buClrTx/>
            </a:pPr>
            <a:r>
              <a:rPr lang="en-US" altLang="en-US" kern="1200" dirty="0" smtClean="0">
                <a:latin typeface="Times New Roman" panose="02020603050405020304" pitchFamily="18" charset="0"/>
                <a:ea typeface="ＭＳ Ｐゴシック" charset="-128"/>
              </a:rPr>
              <a:t>Example</a:t>
            </a:r>
            <a:endParaRPr lang="en-US" altLang="en-US" kern="1200" dirty="0">
              <a:latin typeface="Times New Roman" panose="02020603050405020304" pitchFamily="18" charset="0"/>
              <a:ea typeface="ＭＳ Ｐゴシック" charset="-128"/>
            </a:endParaRPr>
          </a:p>
        </p:txBody>
      </p:sp>
      <p:pic>
        <p:nvPicPr>
          <p:cNvPr id="5" name="Picture 4" descr="Computer code has 3 lines. The lines read as follows. Line 1. Right angle bracket right angle bracket right angle bracket set Media Path left parenthesis right parenthesis. Corresponding output reads, New media folder colon C colon back slash Documents and settings back slash Mark Guzdial back slash My Documents back slash media sources back slash. Line 2.right angle bracket right angle bracket right angle bracket get Media Path left parenthesis double quote barbara period j p g double quote right parenthesis. Corresponding output reads, Single quote C colon back slash back slash Documents and Settings back slash back slash Mark Guzdial back slash back slash My Documents back slash back slash media sources back slash back slash barbara period j p g single quote. Line 3. greater than sign greater than sign greater than sign barb equals make Picture left parenthesis get Media Path left parenthesis double quote barbara period j p g double quote right parenthesis right parenthesi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1812645"/>
            <a:ext cx="6290396" cy="3041269"/>
          </a:xfrm>
          <a:prstGeom prst="rect">
            <a:avLst/>
          </a:prstGeom>
        </p:spPr>
      </p:pic>
    </p:spTree>
    <p:extLst>
      <p:ext uri="{BB962C8B-B14F-4D97-AF65-F5344CB8AC3E}">
        <p14:creationId xmlns:p14="http://schemas.microsoft.com/office/powerpoint/2010/main" val="99326856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fontAlgn="base">
              <a:spcBef>
                <a:spcPct val="0"/>
              </a:spcBef>
              <a:spcAft>
                <a:spcPct val="0"/>
              </a:spcAft>
              <a:buClrTx/>
            </a:pPr>
            <a:r>
              <a:rPr lang="en-US" altLang="en-US" kern="1200" dirty="0" smtClean="0">
                <a:latin typeface="Times New Roman" panose="02020603050405020304" pitchFamily="18" charset="0"/>
                <a:ea typeface="ＭＳ Ｐゴシック" charset="-128"/>
              </a:rPr>
              <a:t>Program to Mirror the Temple</a:t>
            </a:r>
            <a:endParaRPr lang="en-US" altLang="en-US" sz="2000" b="0" kern="1200" dirty="0">
              <a:latin typeface="Times New Roman" panose="02020603050405020304" pitchFamily="18" charset="0"/>
              <a:ea typeface="ＭＳ Ｐゴシック" charset="-128"/>
            </a:endParaRPr>
          </a:p>
        </p:txBody>
      </p:sp>
      <p:pic>
        <p:nvPicPr>
          <p:cNvPr id="5" name="Picture 4" descr="The computer code has 10 lines. The lines read as follows. Line 1. d e f mirror Temple left parenthesis right parenthesis colon. Line 2, indented once. source equals make Picture left parenthesis get Media Path left parenthesis double quote temple period j p g double quote right parenthesis right parenthesis. Line 3, indented once. mirror Point equals 276. Line 4, indented once. for x in range left parenthesis 13 comma mirror Point right parenthesis colon. Line 5, indented twice. for y in range left parenthesis 27 comma 97 right parenthesis colon. Line 6, indented 3 times. p left equals get Pixel left parenthesis source comma x comma y right parenthesis. Line 7, indented 3 times. p right equals get Pixel left parenthesis source comma mirror Point plus mirror Point minus 1 minus x comma y right parenthesis. Line 8, indented 3 times. set Color left parenthesis p right comma get Color left parenthesis p left right parenthesis right parenthesis. Line 9, indented once. show left parenthesis source right parenthesis. Line 10, indented once. return sourc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1624255"/>
            <a:ext cx="6239153" cy="3455529"/>
          </a:xfrm>
          <a:prstGeom prst="rect">
            <a:avLst/>
          </a:prstGeom>
        </p:spPr>
      </p:pic>
    </p:spTree>
    <p:extLst>
      <p:ext uri="{BB962C8B-B14F-4D97-AF65-F5344CB8AC3E}">
        <p14:creationId xmlns:p14="http://schemas.microsoft.com/office/powerpoint/2010/main" val="170369303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fontAlgn="base">
              <a:spcBef>
                <a:spcPct val="0"/>
              </a:spcBef>
              <a:spcAft>
                <a:spcPct val="0"/>
              </a:spcAft>
              <a:buClrTx/>
            </a:pPr>
            <a:r>
              <a:rPr lang="en-US" altLang="en-US" kern="1200" dirty="0" smtClean="0">
                <a:latin typeface="Times New Roman" panose="02020603050405020304" pitchFamily="18" charset="0"/>
                <a:ea typeface="ＭＳ Ｐゴシック" charset="-128"/>
              </a:rPr>
              <a:t>Did It Really Work?</a:t>
            </a:r>
            <a:endParaRPr lang="en-US" altLang="en-US" kern="1200" dirty="0">
              <a:latin typeface="Times New Roman" panose="02020603050405020304" pitchFamily="18" charset="0"/>
              <a:ea typeface="ＭＳ Ｐゴシック" charset="-128"/>
            </a:endParaRPr>
          </a:p>
        </p:txBody>
      </p:sp>
      <p:sp>
        <p:nvSpPr>
          <p:cNvPr id="3" name="Text Placeholder 2"/>
          <p:cNvSpPr>
            <a:spLocks noGrp="1"/>
          </p:cNvSpPr>
          <p:nvPr>
            <p:ph type="body" idx="1"/>
          </p:nvPr>
        </p:nvSpPr>
        <p:spPr>
          <a:xfrm>
            <a:off x="457200" y="1600200"/>
            <a:ext cx="4011561" cy="2592987"/>
          </a:xfrm>
        </p:spPr>
        <p:txBody>
          <a:bodyPr wrap="square" lIns="91425" tIns="91425" rIns="91425" bIns="91425">
            <a:spAutoFit/>
          </a:bodyPr>
          <a:lstStyle/>
          <a:p>
            <a:pPr marL="255651" lvl="0" indent="-255651" fontAlgn="base">
              <a:spcAft>
                <a:spcPct val="0"/>
              </a:spcAft>
              <a:buFont typeface="Arial" panose="020B0604020202020204" pitchFamily="34" charset="0"/>
              <a:buChar char="•"/>
            </a:pPr>
            <a:r>
              <a:rPr lang="en-US" altLang="en-US" sz="2400" kern="1200" dirty="0">
                <a:solidFill>
                  <a:srgbClr val="000000"/>
                </a:solidFill>
                <a:latin typeface="Arial (Body)"/>
                <a:ea typeface="ＭＳ Ｐゴシック" charset="-128"/>
              </a:rPr>
              <a:t>It clearly did the mirroring, but that </a:t>
            </a:r>
            <a:r>
              <a:rPr lang="en-US" altLang="en-US" sz="2400" kern="1200" dirty="0" smtClean="0">
                <a:solidFill>
                  <a:srgbClr val="000000"/>
                </a:solidFill>
                <a:latin typeface="Arial (Body)"/>
                <a:ea typeface="ＭＳ Ｐゴシック" charset="-128"/>
              </a:rPr>
              <a:t>doesn</a:t>
            </a:r>
            <a:r>
              <a:rPr lang="fr-FR" altLang="ja-JP" sz="2400" kern="1200" dirty="0" smtClean="0">
                <a:solidFill>
                  <a:srgbClr val="000000"/>
                </a:solidFill>
                <a:latin typeface="Arial (Body)"/>
                <a:ea typeface="ＭＳ Ｐゴシック" charset="-128"/>
              </a:rPr>
              <a:t>’</a:t>
            </a:r>
            <a:r>
              <a:rPr lang="en-US" altLang="ja-JP" sz="2400" kern="1200" dirty="0" smtClean="0">
                <a:solidFill>
                  <a:srgbClr val="000000"/>
                </a:solidFill>
                <a:latin typeface="Arial (Body)"/>
                <a:ea typeface="ＭＳ Ｐゴシック" charset="-128"/>
              </a:rPr>
              <a:t>t </a:t>
            </a:r>
            <a:r>
              <a:rPr lang="en-US" altLang="ja-JP" sz="2400" kern="1200" dirty="0">
                <a:solidFill>
                  <a:srgbClr val="000000"/>
                </a:solidFill>
                <a:latin typeface="Arial (Body)"/>
                <a:ea typeface="ＭＳ Ｐゴシック" charset="-128"/>
              </a:rPr>
              <a:t>create a 100% realistic image.</a:t>
            </a:r>
          </a:p>
          <a:p>
            <a:pPr marL="255651" lvl="0" indent="-255651" fontAlgn="base">
              <a:spcAft>
                <a:spcPct val="0"/>
              </a:spcAft>
              <a:buFont typeface="Arial" panose="020B0604020202020204" pitchFamily="34" charset="0"/>
              <a:buChar char="•"/>
            </a:pPr>
            <a:r>
              <a:rPr lang="en-US" altLang="en-US" sz="2400" kern="1200" dirty="0">
                <a:solidFill>
                  <a:srgbClr val="000000"/>
                </a:solidFill>
                <a:latin typeface="Arial (Body)"/>
                <a:ea typeface="ＭＳ Ｐゴシック" charset="-128"/>
              </a:rPr>
              <a:t>Check out the shadows: Which direction is the sun coming from?</a:t>
            </a:r>
          </a:p>
        </p:txBody>
      </p:sp>
      <p:pic>
        <p:nvPicPr>
          <p:cNvPr id="5" name="Picture 10" descr="A photo of a temple with towering pillars supporting an ornately designed roof restored to its full for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4831773" y="1850922"/>
            <a:ext cx="3671455" cy="2753591"/>
          </a:xfrm>
          <a:prstGeom prst="rect">
            <a:avLst/>
          </a:prstGeom>
          <a:noFill/>
          <a:ln>
            <a:noFill/>
          </a:ln>
        </p:spPr>
      </p:pic>
    </p:spTree>
    <p:extLst>
      <p:ext uri="{BB962C8B-B14F-4D97-AF65-F5344CB8AC3E}">
        <p14:creationId xmlns:p14="http://schemas.microsoft.com/office/powerpoint/2010/main" val="421362100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fontAlgn="base">
              <a:spcBef>
                <a:spcPct val="0"/>
              </a:spcBef>
              <a:spcAft>
                <a:spcPct val="0"/>
              </a:spcAft>
              <a:buClrTx/>
            </a:pPr>
            <a:r>
              <a:rPr lang="en-US" altLang="en-US" kern="1200" dirty="0" smtClean="0">
                <a:latin typeface="Times New Roman" panose="02020603050405020304" pitchFamily="18" charset="0"/>
                <a:ea typeface="ＭＳ Ｐゴシック" charset="-128"/>
              </a:rPr>
              <a:t>Understanding the Temple Fix</a:t>
            </a:r>
            <a:endParaRPr lang="en-US" altLang="en-US" kern="1200" dirty="0">
              <a:latin typeface="Times New Roman" panose="02020603050405020304" pitchFamily="18" charset="0"/>
              <a:ea typeface="ＭＳ Ｐゴシック" charset="-128"/>
            </a:endParaRPr>
          </a:p>
        </p:txBody>
      </p:sp>
      <p:sp>
        <p:nvSpPr>
          <p:cNvPr id="3" name="Text Placeholder 2"/>
          <p:cNvSpPr>
            <a:spLocks noGrp="1"/>
          </p:cNvSpPr>
          <p:nvPr>
            <p:ph type="body" idx="1"/>
          </p:nvPr>
        </p:nvSpPr>
        <p:spPr/>
        <p:txBody>
          <a:bodyPr/>
          <a:lstStyle/>
          <a:p>
            <a:pPr eaLnBrk="1" hangingPunct="1"/>
            <a:r>
              <a:rPr lang="en-US" altLang="en-US" sz="2400" dirty="0">
                <a:latin typeface="+mn-lt"/>
                <a:ea typeface="ＭＳ Ｐゴシック" charset="-128"/>
              </a:rPr>
              <a:t>What is the very first transfer of pixels from and </a:t>
            </a:r>
            <a:r>
              <a:rPr lang="en-US" altLang="en-US" sz="2400" dirty="0" smtClean="0">
                <a:latin typeface="+mn-lt"/>
                <a:ea typeface="ＭＳ Ｐゴシック" charset="-128"/>
              </a:rPr>
              <a:t>to? Which </a:t>
            </a:r>
            <a:r>
              <a:rPr lang="en-US" altLang="en-US" sz="2400" dirty="0">
                <a:latin typeface="+mn-lt"/>
                <a:ea typeface="ＭＳ Ｐゴシック" charset="-128"/>
              </a:rPr>
              <a:t>(x,y) pixel from? Which (x,y) pixel to?</a:t>
            </a:r>
          </a:p>
          <a:p>
            <a:pPr eaLnBrk="1" hangingPunct="1"/>
            <a:r>
              <a:rPr lang="en-US" altLang="en-US" sz="2400" dirty="0">
                <a:latin typeface="+mn-lt"/>
                <a:ea typeface="ＭＳ Ｐゴシック" charset="-128"/>
              </a:rPr>
              <a:t>What is second?</a:t>
            </a:r>
          </a:p>
          <a:p>
            <a:pPr eaLnBrk="1" hangingPunct="1"/>
            <a:r>
              <a:rPr lang="en-US" altLang="en-US" sz="2400" dirty="0">
                <a:latin typeface="+mn-lt"/>
                <a:ea typeface="ＭＳ Ｐゴシック" charset="-128"/>
              </a:rPr>
              <a:t>How many pixels get copied</a:t>
            </a:r>
            <a:r>
              <a:rPr lang="en-US" altLang="en-US" sz="2400" dirty="0" smtClean="0">
                <a:latin typeface="+mn-lt"/>
                <a:ea typeface="ＭＳ Ｐゴシック" charset="-128"/>
              </a:rPr>
              <a:t>?</a:t>
            </a:r>
            <a:endParaRPr lang="en-US" altLang="en-US" sz="2400" dirty="0">
              <a:latin typeface="+mn-lt"/>
              <a:ea typeface="ＭＳ Ｐゴシック" charset="-128"/>
            </a:endParaRPr>
          </a:p>
        </p:txBody>
      </p:sp>
    </p:spTree>
    <p:extLst>
      <p:ext uri="{BB962C8B-B14F-4D97-AF65-F5344CB8AC3E}">
        <p14:creationId xmlns:p14="http://schemas.microsoft.com/office/powerpoint/2010/main" val="150600670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1574"/>
            <a:ext cx="8229600" cy="1231076"/>
          </a:xfrm>
        </p:spPr>
        <p:txBody>
          <a:bodyPr tIns="91425">
            <a:spAutoFit/>
          </a:bodyPr>
          <a:lstStyle/>
          <a:p>
            <a:pPr lvl="0" fontAlgn="base">
              <a:spcBef>
                <a:spcPct val="0"/>
              </a:spcBef>
              <a:spcAft>
                <a:spcPct val="0"/>
              </a:spcAft>
              <a:buClrTx/>
            </a:pPr>
            <a:r>
              <a:rPr lang="en-US" altLang="en-US" kern="1200" dirty="0" smtClean="0">
                <a:latin typeface="Times New Roman" panose="02020603050405020304" pitchFamily="18" charset="0"/>
                <a:ea typeface="ＭＳ Ｐゴシック" charset="-128"/>
              </a:rPr>
              <a:t>Adding Print Statements to See What’s Happening</a:t>
            </a:r>
            <a:endParaRPr lang="en-US" altLang="en-US" b="0" kern="1200" dirty="0">
              <a:latin typeface="Times New Roman" panose="02020603050405020304" pitchFamily="18" charset="0"/>
              <a:ea typeface="ＭＳ Ｐゴシック" charset="-128"/>
            </a:endParaRPr>
          </a:p>
        </p:txBody>
      </p:sp>
      <p:pic>
        <p:nvPicPr>
          <p:cNvPr id="5" name="Picture 4" descr="The computer code has 11 lines. The lines read as follows. Line 1. d e f mirror Temple left parenthesis right parenthesis colon. Line 2, indented once. source equals make Picture left parenthesis get Media Path left parenthesis double quote temple period j p g double quote right parenthesis right parenthesis. Line 3, indented once. mirror Point equals 276. Line 4, indented once. for x range left parenthesis 13 comma mirror Point right parenthesis colon. Line 5, indented twice. for y in range left parenthesis 27 comma 97 right parenthesis colon. Line 6, indented 3 times. print double quote Copying color from double quote comma x comma y comma double quote to double quote comma mirror Point minus 1 minus x comma y. Line 7, indented 3 times. p left equals get Pixel left parenthesis source comma mirror Point plus mirror Point minus 1 minus x com ma y right parenthesis. Line 8, indented twice. set Color left parenthesis p right comma get Color left parenthesis p left right parenthesis right parenthesis. Line 9, indented twice. show left parenthesis source right parenthesis. Line 10, indented once. return source. Line 11, indented once. return sourc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8145" y="1692098"/>
            <a:ext cx="7978214" cy="3965063"/>
          </a:xfrm>
          <a:prstGeom prst="rect">
            <a:avLst/>
          </a:prstGeom>
        </p:spPr>
      </p:pic>
    </p:spTree>
    <p:extLst>
      <p:ext uri="{BB962C8B-B14F-4D97-AF65-F5344CB8AC3E}">
        <p14:creationId xmlns:p14="http://schemas.microsoft.com/office/powerpoint/2010/main" val="197426956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43129"/>
            <a:ext cx="8436078" cy="1169521"/>
          </a:xfrm>
        </p:spPr>
        <p:txBody>
          <a:bodyPr wrap="square" tIns="91425">
            <a:spAutoFit/>
          </a:bodyPr>
          <a:lstStyle/>
          <a:p>
            <a:pPr lvl="0" fontAlgn="base">
              <a:spcBef>
                <a:spcPct val="0"/>
              </a:spcBef>
              <a:spcAft>
                <a:spcPct val="0"/>
              </a:spcAft>
              <a:buClrTx/>
            </a:pPr>
            <a:r>
              <a:rPr lang="en-US" altLang="en-US" sz="3200" kern="1200" dirty="0" smtClean="0">
                <a:latin typeface="Times New Roman" panose="02020603050405020304" pitchFamily="18" charset="0"/>
                <a:ea typeface="ＭＳ Ｐゴシック" charset="-128"/>
              </a:rPr>
              <a:t>First Pixels Are Either Side of the Mirrorpoint, Then Moving Down</a:t>
            </a:r>
            <a:endParaRPr lang="en-US" altLang="en-US" sz="3200" kern="1200" dirty="0">
              <a:latin typeface="Times New Roman" panose="02020603050405020304" pitchFamily="18" charset="0"/>
              <a:ea typeface="ＭＳ Ｐゴシック" charset="-128"/>
            </a:endParaRPr>
          </a:p>
        </p:txBody>
      </p:sp>
      <p:pic>
        <p:nvPicPr>
          <p:cNvPr id="4" name="Picture 3" descr="The computer code reads, Right angle bracket right angle bracket right angle bracket p 2 equals mirror Temple left parenthesis right parenthesis. Corresponding output reads, Copying color from 13 27 to 538 27. Copying color from 13 28 to 538 28. Copying color from 13 29 to 538 2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9199" y="1893216"/>
            <a:ext cx="3562033" cy="2796197"/>
          </a:xfrm>
          <a:prstGeom prst="rect">
            <a:avLst/>
          </a:prstGeom>
        </p:spPr>
      </p:pic>
      <p:pic>
        <p:nvPicPr>
          <p:cNvPr id="5" name="Picture 4" descr="A photo of a temple with towering pillars supporting an ornately designed roof with half of its façade broken. Coordinates are plotted for the restoration of the other half of the roof design. Y coordinates are plotted on the base of the roof at 98 and at the highest end of the design at 28. X coordinates are plotted on one side of the temple from the base of the roof at 14, and at the middle part of the structure from the base of the roof at 27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4572000" y="2048303"/>
            <a:ext cx="4038600" cy="2486025"/>
          </a:xfrm>
          <a:prstGeom prst="rect">
            <a:avLst/>
          </a:prstGeom>
          <a:noFill/>
          <a:ln>
            <a:noFill/>
          </a:ln>
        </p:spPr>
      </p:pic>
    </p:spTree>
    <p:extLst>
      <p:ext uri="{BB962C8B-B14F-4D97-AF65-F5344CB8AC3E}">
        <p14:creationId xmlns:p14="http://schemas.microsoft.com/office/powerpoint/2010/main" val="391835523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fontAlgn="base">
              <a:spcBef>
                <a:spcPct val="0"/>
              </a:spcBef>
              <a:spcAft>
                <a:spcPct val="0"/>
              </a:spcAft>
              <a:buClrTx/>
            </a:pPr>
            <a:r>
              <a:rPr lang="en-US" altLang="en-US" kern="1200" dirty="0" smtClean="0">
                <a:latin typeface="Times New Roman" panose="02020603050405020304" pitchFamily="18" charset="0"/>
                <a:ea typeface="ＭＳ Ｐゴシック" charset="-128"/>
              </a:rPr>
              <a:t>Counting Pixels </a:t>
            </a:r>
            <a:r>
              <a:rPr lang="en-US" altLang="en-US" sz="2000" b="0" kern="1200" dirty="0" smtClean="0">
                <a:latin typeface="Times New Roman" panose="02020603050405020304" pitchFamily="18" charset="0"/>
                <a:ea typeface="ＭＳ Ｐゴシック" charset="-128"/>
              </a:rPr>
              <a:t>(1 of 2)</a:t>
            </a:r>
            <a:endParaRPr lang="en-US" altLang="en-US" sz="2000" b="0" kern="1200" dirty="0">
              <a:latin typeface="Times New Roman" panose="02020603050405020304" pitchFamily="18" charset="0"/>
              <a:ea typeface="ＭＳ Ｐゴシック" charset="-128"/>
            </a:endParaRPr>
          </a:p>
        </p:txBody>
      </p:sp>
      <p:pic>
        <p:nvPicPr>
          <p:cNvPr id="5" name="Picture 4" descr="The computer code has 13 lines. The lines read as follows. Line 1. d e f mirror Temple left parenthesis right parenthesis colon. Line 2, indented once. source equals make Picture left parenthesis get Media Path left parenthesis double quote temple period j p g double quote right parenthesis right parenthesis. Line 3, indented once. mirror Point equals 276. Line 4, indented once. count equals 0. Line 5, indented once. for x in range left parenthesis 13 comma mirror Point right parenthesis colon. Line 6, indented twice. for y in range left parenthesis 27 comma 97 right parenthesis colon. Line 7, indented 3 times. p left equals get Pixel left parenthesis source comma x comma y right parenthesis. Line 8, indented 3 times. p right equals get Pixel left parenthesis source comma mirror Point plus mirror Point minus 1 minus x comma y right parenthesis pipe. Line 9, indented 3 times. set Color left parenthesis p right comma get Color left parenthesis p left right parenthesis right parenthesis. Line 10, indented 3 times. count equals count plus 1. Line 11, indented once. show left parenthesis source right parenthesis print. Line 12, indented once. double quote We copied double quote comma count pixels double quote. Line 13, indented once. return source."/>
          <p:cNvPicPr>
            <a:picLocks noChangeAspect="1"/>
          </p:cNvPicPr>
          <p:nvPr/>
        </p:nvPicPr>
        <p:blipFill rotWithShape="1">
          <a:blip r:embed="rId2"/>
          <a:srcRect l="1434" t="1256" r="1434" b="2844"/>
          <a:stretch/>
        </p:blipFill>
        <p:spPr>
          <a:xfrm>
            <a:off x="471948" y="1489588"/>
            <a:ext cx="6400801" cy="4454013"/>
          </a:xfrm>
          <a:prstGeom prst="rect">
            <a:avLst/>
          </a:prstGeom>
        </p:spPr>
      </p:pic>
    </p:spTree>
    <p:extLst>
      <p:ext uri="{BB962C8B-B14F-4D97-AF65-F5344CB8AC3E}">
        <p14:creationId xmlns:p14="http://schemas.microsoft.com/office/powerpoint/2010/main" val="406899924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215371"/>
            <a:ext cx="8229600" cy="1229971"/>
          </a:xfrm>
        </p:spPr>
        <p:txBody>
          <a:bodyPr anchor="ctr"/>
          <a:lstStyle/>
          <a:p>
            <a:r>
              <a:rPr lang="en-US" altLang="en-US" sz="2800" kern="1200" dirty="0">
                <a:latin typeface="Times New Roman" panose="02020603050405020304" pitchFamily="18" charset="0"/>
                <a:ea typeface="ＭＳ Ｐゴシック" charset="-128"/>
              </a:rPr>
              <a:t>There Are Four Conditional Statements in This Program for Turning the Red Flowers in the Arch into Moon-Colored </a:t>
            </a:r>
            <a:r>
              <a:rPr lang="en-US" altLang="en-US" sz="2800" kern="1200" dirty="0" smtClean="0">
                <a:latin typeface="Times New Roman" panose="02020603050405020304" pitchFamily="18" charset="0"/>
                <a:ea typeface="ＭＳ Ｐゴシック" charset="-128"/>
              </a:rPr>
              <a:t>Flowers</a:t>
            </a:r>
            <a:endParaRPr lang="en-US" sz="2800" dirty="0"/>
          </a:p>
        </p:txBody>
      </p:sp>
      <p:pic>
        <p:nvPicPr>
          <p:cNvPr id="10" name="Picture 3" descr="The computer code has 16 lines. The lines read as follows. Line 1. d e f moon Colored Flowers left parenthesis right parenthesis colon. Line 2, indented once. arch equals make Picture left parenthesis double quote arch period J p g double quote right parenthesis. Line 3, indented once. moon equals make Picture left parenthesis double quote moon slash surface period j p g double quote right parenthesis. Line 4, indented once. for p in get Pixels left parenthesis arch right parenthesis colon. Line 5, indented once. c equals get Color left parenthesis p right parenthesis. Line 6, indented twice. hash Test. Line 7, indented twice. hash left parenthesis 1 right parenthesis if distance left parenthesis c comma red right parenthesis less than sign 200 colon. Line 8, indented twice. hash left parenthesis 2 right parenthesis if get Red left parenthesis p right parenthesis greater than sign 100 and get Blue left parenthesis p right parenthesis plus get Green left parenthesis p right parenthesis less than sign 100 colon. Line 9, indented twice. hash left parenthesis 3 right parenthesis if get Red left parenthesis p right parenthesis greater than sign 150 and get Blue left parenthesis p right parenthesis plus get Green left parenthesis p right parenthesis less than sign 200 colon. Line 10, indented twice. hash left parenthesis 4 right parenthesis if get Red left parenthesis p right parenthesis greater than sign get Blue left parenthesis p right parenthesis plus get Green left parenthesis p right parenthesis colon. Line 11, indented twice. x equals get X left parenthesis p right parenthesis. Line 12, indented twice. Y equals get Y left parenthesis p right parenthesis. Line 13, indented twice. moon pixel equals get Pixel At left parenthesis moon comma x comma y right parenthesis. Line 14, indented twice. moon color equals get color left parenthesis moon pixel right parenthesis. Line 15, indented twice. Set color left parenthesis p comma moon color right parenthesis. Line 16, indented once. return arch."/>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03238" y="1704998"/>
            <a:ext cx="6148316" cy="26994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 Placeholder 2"/>
          <p:cNvSpPr>
            <a:spLocks noGrp="1"/>
          </p:cNvSpPr>
          <p:nvPr>
            <p:ph type="body" idx="1"/>
          </p:nvPr>
        </p:nvSpPr>
        <p:spPr>
          <a:xfrm>
            <a:off x="457200" y="4796841"/>
            <a:ext cx="4173794" cy="820188"/>
          </a:xfrm>
        </p:spPr>
        <p:txBody>
          <a:bodyPr/>
          <a:lstStyle/>
          <a:p>
            <a:pPr marL="0" indent="0">
              <a:buNone/>
            </a:pPr>
            <a:r>
              <a:rPr lang="en-US" altLang="en-US" sz="2000" kern="1200" dirty="0">
                <a:latin typeface="+mn-lt"/>
                <a:ea typeface="ＭＳ Ｐゴシック" charset="-128"/>
              </a:rPr>
              <a:t>One of the Generated This </a:t>
            </a:r>
            <a:r>
              <a:rPr lang="en-US" altLang="en-US" sz="2000" kern="1200" dirty="0" smtClean="0">
                <a:latin typeface="+mn-lt"/>
                <a:ea typeface="ＭＳ Ｐゴシック" charset="-128"/>
              </a:rPr>
              <a:t>Image. Which </a:t>
            </a:r>
            <a:r>
              <a:rPr lang="en-US" altLang="en-US" sz="2000" kern="1200" dirty="0">
                <a:latin typeface="+mn-lt"/>
                <a:ea typeface="ＭＳ Ｐゴシック" charset="-128"/>
              </a:rPr>
              <a:t>One?</a:t>
            </a:r>
            <a:endParaRPr lang="en-US" sz="2000" dirty="0">
              <a:latin typeface="+mn-lt"/>
            </a:endParaRPr>
          </a:p>
        </p:txBody>
      </p:sp>
      <p:pic>
        <p:nvPicPr>
          <p:cNvPr id="13" name="Picture 1" descr="A photo of an arch entry with plants on both sides. The building is in shades of light pink while the plants are in shades of light green."/>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082454" y="4513675"/>
            <a:ext cx="1436949" cy="19138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descr="Boxes in varying shades with corresponding numbers. Box numbered 1 is in shade of light green. Box numbered 2 is in shade of pink. Box numbered 3 is in share of orange. Box numbered 4 is in shade of dark green."/>
          <p:cNvPicPr>
            <a:picLocks noChangeAspect="1"/>
          </p:cNvPicPr>
          <p:nvPr/>
        </p:nvPicPr>
        <p:blipFill>
          <a:blip r:embed="rId5"/>
          <a:stretch>
            <a:fillRect/>
          </a:stretch>
        </p:blipFill>
        <p:spPr>
          <a:xfrm>
            <a:off x="7028634" y="2794455"/>
            <a:ext cx="460011" cy="3220075"/>
          </a:xfrm>
          <a:prstGeom prst="rect">
            <a:avLst/>
          </a:prstGeom>
        </p:spPr>
      </p:pic>
    </p:spTree>
    <p:extLst>
      <p:ext uri="{BB962C8B-B14F-4D97-AF65-F5344CB8AC3E}">
        <p14:creationId xmlns:p14="http://schemas.microsoft.com/office/powerpoint/2010/main" val="222120091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fontAlgn="base">
              <a:spcBef>
                <a:spcPct val="0"/>
              </a:spcBef>
              <a:spcAft>
                <a:spcPct val="0"/>
              </a:spcAft>
              <a:buClrTx/>
            </a:pPr>
            <a:r>
              <a:rPr lang="en-US" altLang="en-US" kern="1200" dirty="0" smtClean="0">
                <a:latin typeface="Times New Roman" panose="02020603050405020304" pitchFamily="18" charset="0"/>
                <a:ea typeface="ＭＳ Ｐゴシック" charset="-128"/>
              </a:rPr>
              <a:t>Counting Pixels </a:t>
            </a:r>
            <a:r>
              <a:rPr lang="en-US" altLang="en-US" sz="2000" b="0" kern="1200" dirty="0" smtClean="0">
                <a:latin typeface="Times New Roman" panose="02020603050405020304" pitchFamily="18" charset="0"/>
                <a:ea typeface="ＭＳ Ｐゴシック" charset="-128"/>
              </a:rPr>
              <a:t>(2 of 2)</a:t>
            </a:r>
            <a:endParaRPr lang="en-US" altLang="en-US" sz="2000" b="0" kern="1200" dirty="0">
              <a:latin typeface="Times New Roman" panose="02020603050405020304" pitchFamily="18" charset="0"/>
              <a:ea typeface="ＭＳ Ｐゴシック" charset="-128"/>
            </a:endParaRPr>
          </a:p>
        </p:txBody>
      </p:sp>
      <p:pic>
        <p:nvPicPr>
          <p:cNvPr id="5" name="Picture 4" descr="Computer code reads, Right angle bracket right angle bracket right angle bracket p 2 equals mirror Temple left parenthesis right parenthesis. Corresponding output reads, We copied 18410 pixel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45976" y="2017161"/>
            <a:ext cx="3452046" cy="676091"/>
          </a:xfrm>
          <a:prstGeom prst="rect">
            <a:avLst/>
          </a:prstGeom>
        </p:spPr>
      </p:pic>
      <p:sp>
        <p:nvSpPr>
          <p:cNvPr id="6" name="Text Placeholder 5"/>
          <p:cNvSpPr>
            <a:spLocks noGrp="1"/>
          </p:cNvSpPr>
          <p:nvPr>
            <p:ph type="body" idx="1"/>
          </p:nvPr>
        </p:nvSpPr>
        <p:spPr>
          <a:xfrm>
            <a:off x="457200" y="3023422"/>
            <a:ext cx="8229600" cy="2689789"/>
          </a:xfrm>
        </p:spPr>
        <p:txBody>
          <a:bodyPr/>
          <a:lstStyle/>
          <a:p>
            <a:pPr eaLnBrk="1" hangingPunct="1"/>
            <a:r>
              <a:rPr lang="en-US" altLang="en-US" sz="2400" dirty="0">
                <a:latin typeface="Arial (Body)"/>
                <a:ea typeface="ＭＳ Ｐゴシック" charset="-128"/>
              </a:rPr>
              <a:t>Where did that come from?</a:t>
            </a:r>
          </a:p>
          <a:p>
            <a:pPr lvl="1" eaLnBrk="1" hangingPunct="1"/>
            <a:r>
              <a:rPr lang="en-US" altLang="en-US" sz="2400" dirty="0">
                <a:latin typeface="Arial (Body)"/>
                <a:ea typeface="ＭＳ Ｐゴシック" charset="-128"/>
              </a:rPr>
              <a:t>How many rows? </a:t>
            </a:r>
            <a:r>
              <a:rPr lang="en-US" altLang="en-US" sz="2400" dirty="0" smtClean="0">
                <a:latin typeface="Arial (Body)"/>
                <a:ea typeface="ＭＳ Ｐゴシック" charset="-128"/>
              </a:rPr>
              <a:t>Y </a:t>
            </a:r>
            <a:r>
              <a:rPr lang="en-US" altLang="en-US" sz="2400" dirty="0">
                <a:latin typeface="Arial (Body)"/>
                <a:ea typeface="ＭＳ Ｐゴシック" charset="-128"/>
              </a:rPr>
              <a:t>goes from 27 to 97</a:t>
            </a:r>
          </a:p>
          <a:p>
            <a:pPr lvl="2" eaLnBrk="1" hangingPunct="1"/>
            <a:r>
              <a:rPr lang="en-US" altLang="en-US" sz="2400" dirty="0">
                <a:latin typeface="Arial (Body)"/>
                <a:ea typeface="ＭＳ Ｐゴシック" charset="-128"/>
              </a:rPr>
              <a:t>= 70 rows of pixels</a:t>
            </a:r>
          </a:p>
          <a:p>
            <a:pPr lvl="1" eaLnBrk="1" hangingPunct="1"/>
            <a:r>
              <a:rPr lang="en-US" altLang="en-US" sz="2400" dirty="0">
                <a:latin typeface="Arial (Body)"/>
                <a:ea typeface="ＭＳ Ｐゴシック" charset="-128"/>
              </a:rPr>
              <a:t>How many columns? </a:t>
            </a:r>
            <a:r>
              <a:rPr lang="en-US" altLang="en-US" sz="2400" dirty="0" smtClean="0">
                <a:latin typeface="Arial (Body)"/>
                <a:ea typeface="ＭＳ Ｐゴシック" charset="-128"/>
              </a:rPr>
              <a:t>X </a:t>
            </a:r>
            <a:r>
              <a:rPr lang="en-US" altLang="en-US" sz="2400" dirty="0">
                <a:latin typeface="Arial (Body)"/>
                <a:ea typeface="ＭＳ Ｐゴシック" charset="-128"/>
              </a:rPr>
              <a:t>goes from 13 to 276</a:t>
            </a:r>
          </a:p>
          <a:p>
            <a:pPr lvl="2" eaLnBrk="1" hangingPunct="1"/>
            <a:r>
              <a:rPr lang="en-US" altLang="en-US" sz="2400" dirty="0">
                <a:latin typeface="Arial (Body)"/>
                <a:ea typeface="ＭＳ Ｐゴシック" charset="-128"/>
              </a:rPr>
              <a:t>= 263 columns of </a:t>
            </a:r>
            <a:r>
              <a:rPr lang="en-US" altLang="en-US" sz="2400" dirty="0" smtClean="0">
                <a:latin typeface="Arial (Body)"/>
                <a:ea typeface="ＭＳ Ｐゴシック" charset="-128"/>
              </a:rPr>
              <a:t>pixels</a:t>
            </a:r>
          </a:p>
          <a:p>
            <a:pPr lvl="1" eaLnBrk="1" hangingPunct="1"/>
            <a:r>
              <a:rPr lang="en-US" altLang="en-US" sz="2400" dirty="0" smtClean="0">
                <a:latin typeface="Arial (Body)"/>
                <a:ea typeface="ＭＳ Ｐゴシック" charset="-128"/>
              </a:rPr>
              <a:t>70 × 263 = 18410</a:t>
            </a:r>
            <a:endParaRPr lang="en-US" altLang="en-US" sz="2400" dirty="0">
              <a:latin typeface="Arial (Body)"/>
              <a:ea typeface="ＭＳ Ｐゴシック" charset="-128"/>
            </a:endParaRPr>
          </a:p>
        </p:txBody>
      </p:sp>
    </p:spTree>
    <p:extLst>
      <p:ext uri="{BB962C8B-B14F-4D97-AF65-F5344CB8AC3E}">
        <p14:creationId xmlns:p14="http://schemas.microsoft.com/office/powerpoint/2010/main" val="372195799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Which Function Did A? </a:t>
            </a:r>
            <a:r>
              <a:rPr lang="en-US" sz="2000" b="0" dirty="0" smtClean="0"/>
              <a:t>(2 </a:t>
            </a:r>
            <a:r>
              <a:rPr lang="en-US" sz="2000" b="0" dirty="0"/>
              <a:t>of 2)</a:t>
            </a:r>
            <a:endParaRPr lang="en-US" dirty="0"/>
          </a:p>
        </p:txBody>
      </p:sp>
      <p:pic>
        <p:nvPicPr>
          <p:cNvPr id="6" name="Picture 5" descr="The photo A displays students sitting in an auditorium. The right half of the photo is highlighted in red pixel."/>
          <p:cNvPicPr>
            <a:picLocks noChangeAspect="1"/>
          </p:cNvPicPr>
          <p:nvPr/>
        </p:nvPicPr>
        <p:blipFill rotWithShape="1">
          <a:blip r:embed="rId2"/>
          <a:srcRect l="4072"/>
          <a:stretch/>
        </p:blipFill>
        <p:spPr>
          <a:xfrm>
            <a:off x="457200" y="1560973"/>
            <a:ext cx="2906604" cy="1889924"/>
          </a:xfrm>
          <a:prstGeom prst="rect">
            <a:avLst/>
          </a:prstGeom>
        </p:spPr>
      </p:pic>
      <p:pic>
        <p:nvPicPr>
          <p:cNvPr id="4" name="Picture 3" descr="The computer code has 9 lines Which was denoted by 1. The lines read as follows. Line 1. d e f mirror Vertical Red left parenthesis source right parenthesis colon. Line 2, indented once. mirror Point equals get Width left parenthesis source right parenthesis forward slash 2. Line 3, indented once. width equals get Width left parenthesis source right parenthesis. Line 4, indented once. for y in range left parenthesis 0 comma get Height left parenthesis source right parenthesis right parenthesis colon. Line 5, indented twice. for x in range left parenthesis 0 comma mirror Point right parenthesis colon. Line 6, indented 3 times. left Pixel equals get Pixel left parenthesis source comma x comma y right parenthesis. Line 7, indented 3 times. right Pixel equals get Pixel left parenthesis source comma width dash x minus 1 comma y right parenthesis. Line 8, indented 3 times. r equals get Red left parenthesis left Pixel right parenthesis. Line 9, indented 3 times. set Red left parenthesis right Pixel comma r right parenthesis."/>
          <p:cNvPicPr>
            <a:picLocks noChangeAspect="1"/>
          </p:cNvPicPr>
          <p:nvPr/>
        </p:nvPicPr>
        <p:blipFill rotWithShape="1">
          <a:blip r:embed="rId3"/>
          <a:srcRect b="2885"/>
          <a:stretch/>
        </p:blipFill>
        <p:spPr>
          <a:xfrm>
            <a:off x="3637390" y="2016205"/>
            <a:ext cx="4937685" cy="1330028"/>
          </a:xfrm>
          <a:prstGeom prst="rect">
            <a:avLst/>
          </a:prstGeom>
        </p:spPr>
      </p:pic>
      <p:pic>
        <p:nvPicPr>
          <p:cNvPr id="5" name="Picture 4" descr="The computer code has 9 lines. Which was denoted by 2. The lines read as follows. Line 1. d e f mirror Vertical Red left parenthesis source right parenthesis colon. Line 2, indented once. mirror Point equals get Width left parenthesis source right parenthesis forward slash 2. Line 3, indented once. width equals get Width left parenthesis source right parenthesis. Line 4, indented once. for y in range left parenthesis 0 comma get Height left parenthesis source right parenthesis right parenthesis colon. Line 5, indented twice. for x in range left parenthesis 0 comma mirror Point right parenthesis colon. Line 6, indented 3 times. left Pixel equals get Pixel left parenthesis source comma x comma y right parenthesis. Line 7, indented 3 times. right Pixel equals get Pixel left parenthesis source comma width dash x minus 1 comma y right parenthesis. Line 8, indented 3 times. r equals get Red left parenthesis right Pixel right parenthesis. Line 9, indented 3 times. set Red left parenthesis left Pixel comma r right parenthesis."/>
          <p:cNvPicPr>
            <a:picLocks noChangeAspect="1"/>
          </p:cNvPicPr>
          <p:nvPr/>
        </p:nvPicPr>
        <p:blipFill>
          <a:blip r:embed="rId4"/>
          <a:stretch>
            <a:fillRect/>
          </a:stretch>
        </p:blipFill>
        <p:spPr>
          <a:xfrm>
            <a:off x="1740389" y="4181095"/>
            <a:ext cx="5663222" cy="1612305"/>
          </a:xfrm>
          <a:prstGeom prst="rect">
            <a:avLst/>
          </a:prstGeom>
        </p:spPr>
      </p:pic>
      <p:pic>
        <p:nvPicPr>
          <p:cNvPr id="7" name="Picture 8" descr="A box numbered 3 shaded in orange."/>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7981541" y="3712071"/>
            <a:ext cx="443364" cy="859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9" descr="A box numbered 4 shaded in dark green."/>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7981541" y="4910789"/>
            <a:ext cx="443364" cy="8220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7481771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57199" y="215371"/>
            <a:ext cx="8436077" cy="1303713"/>
          </a:xfrm>
        </p:spPr>
        <p:txBody>
          <a:bodyPr anchor="t"/>
          <a:lstStyle/>
          <a:p>
            <a:r>
              <a:rPr lang="en-US" sz="2800" dirty="0"/>
              <a:t>The Same Function Below Did the Two Pictures, but with One Line Difference. Which One Did Which Picture?</a:t>
            </a:r>
          </a:p>
        </p:txBody>
      </p:sp>
      <p:pic>
        <p:nvPicPr>
          <p:cNvPr id="7" name="Picture 6" descr="Photo A shows, three students sitting in an auditorium. The top part of the photo is cropped and duplicated on top of each."/>
          <p:cNvPicPr>
            <a:picLocks noChangeAspect="1"/>
          </p:cNvPicPr>
          <p:nvPr/>
        </p:nvPicPr>
        <p:blipFill rotWithShape="1">
          <a:blip r:embed="rId2"/>
          <a:srcRect l="3968" t="2145"/>
          <a:stretch/>
        </p:blipFill>
        <p:spPr>
          <a:xfrm>
            <a:off x="459224" y="1905875"/>
            <a:ext cx="2892192" cy="1915016"/>
          </a:xfrm>
          <a:prstGeom prst="rect">
            <a:avLst/>
          </a:prstGeom>
        </p:spPr>
      </p:pic>
      <p:pic>
        <p:nvPicPr>
          <p:cNvPr id="8" name="Picture 7" descr="Photo B shows, three students sitting in an auditorium. And the photo is mirrored upside down."/>
          <p:cNvPicPr>
            <a:picLocks noChangeAspect="1"/>
          </p:cNvPicPr>
          <p:nvPr/>
        </p:nvPicPr>
        <p:blipFill rotWithShape="1">
          <a:blip r:embed="rId3"/>
          <a:srcRect l="4622" t="3804"/>
          <a:stretch/>
        </p:blipFill>
        <p:spPr>
          <a:xfrm>
            <a:off x="4675237" y="1829996"/>
            <a:ext cx="2866643" cy="1900149"/>
          </a:xfrm>
          <a:prstGeom prst="rect">
            <a:avLst/>
          </a:prstGeom>
        </p:spPr>
      </p:pic>
      <p:pic>
        <p:nvPicPr>
          <p:cNvPr id="4" name="Picture 11" descr="The code has 11 lines. The lines read as follows. Line 1. d e f mirror Horizontal left parenthesis source right parenthesis colon. Line 2, indented once. mirror Point equals get Height left parenthesis source right parenthesis forward slash 2. Line 3, indented once. height equals get Height left parenthesis source right parenthesis. Line 4, indented once. for x in range left parenthesis 0 comma get Width left parenthesis source right parenthesis right parenthesis colon. Line 5, indented twice. for y in range left parenthesis 0 comma mirror Point right parenthesis colon. Line 6, indented 3 times. top Pixel equals get Pixel left parenthesis source comma x comma y right parenthesis. Line 7, indented 3 times. hash left parenthesis 1 right parenthesis bottom Pixel equals get Pixel left parenthesis source comma x comma height minus y minus 1 right parenthesis. Line 8, indented 3 times. hash left parenthesis 2 right parenthesis bottom Pixel equals get Pixel left parenthesis source comma x comma mirror Point plus y right parenthesis. Line 9, indented 3 times. hash left parenthesis 3 right parenthesis bottom Pixel equals get Pixel left parenthesis source comma x comma mirror Point minus y right parenthesis. Line 10, indented 3 times. color equals get Color left parenthesis bottom Pixel right parenthesis. Line 11, indented 3 times. set Color left parenthesis top Pixel comma color right parenthesis."/>
          <p:cNvPicPr>
            <a:picLocks noChangeAspect="1"/>
          </p:cNvPicPr>
          <p:nvPr/>
        </p:nvPicPr>
        <p:blipFill rotWithShape="1">
          <a:blip r:embed="rId4">
            <a:extLst>
              <a:ext uri="{28A0092B-C50C-407E-A947-70E740481C1C}">
                <a14:useLocalDpi xmlns:a14="http://schemas.microsoft.com/office/drawing/2010/main" val="0"/>
              </a:ext>
            </a:extLst>
          </a:blip>
          <a:srcRect t="2296"/>
          <a:stretch/>
        </p:blipFill>
        <p:spPr bwMode="auto">
          <a:xfrm>
            <a:off x="459224" y="4041057"/>
            <a:ext cx="7285510" cy="2298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8" descr="Boxes in varying shades with corresponding numbers. Box numbered 1 is in shade of light green. Box numbered 2 is in shade of pink. Box numbered 3 is in share of orange. Box numbered 4 is in shade of dark green."/>
          <p:cNvPicPr>
            <a:picLocks noChangeAspect="1"/>
          </p:cNvPicPr>
          <p:nvPr/>
        </p:nvPicPr>
        <p:blipFill>
          <a:blip r:embed="rId5"/>
          <a:stretch>
            <a:fillRect/>
          </a:stretch>
        </p:blipFill>
        <p:spPr>
          <a:xfrm>
            <a:off x="7929300" y="2736628"/>
            <a:ext cx="512108" cy="3603048"/>
          </a:xfrm>
          <a:prstGeom prst="rect">
            <a:avLst/>
          </a:prstGeom>
        </p:spPr>
      </p:pic>
    </p:spTree>
    <p:extLst>
      <p:ext uri="{BB962C8B-B14F-4D97-AF65-F5344CB8AC3E}">
        <p14:creationId xmlns:p14="http://schemas.microsoft.com/office/powerpoint/2010/main" val="206518750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fontAlgn="base">
              <a:spcBef>
                <a:spcPct val="0"/>
              </a:spcBef>
              <a:spcAft>
                <a:spcPct val="0"/>
              </a:spcAft>
              <a:buClrTx/>
            </a:pPr>
            <a:r>
              <a:rPr lang="en-US" altLang="en-US" kern="1200" dirty="0" smtClean="0">
                <a:latin typeface="Times New Roman" panose="02020603050405020304" pitchFamily="18" charset="0"/>
                <a:ea typeface="ＭＳ Ｐゴシック" charset="-128"/>
              </a:rPr>
              <a:t>Replacing Colors in a Range</a:t>
            </a:r>
            <a:endParaRPr lang="en-US" altLang="en-US" sz="2000" b="0" kern="1200" dirty="0">
              <a:latin typeface="Times New Roman" panose="02020603050405020304" pitchFamily="18" charset="0"/>
              <a:ea typeface="ＭＳ Ｐゴシック" charset="-128"/>
            </a:endParaRPr>
          </a:p>
        </p:txBody>
      </p:sp>
      <p:sp>
        <p:nvSpPr>
          <p:cNvPr id="4" name="Content Placeholder 3"/>
          <p:cNvSpPr>
            <a:spLocks noGrp="1"/>
          </p:cNvSpPr>
          <p:nvPr>
            <p:ph type="body" idx="1"/>
          </p:nvPr>
        </p:nvSpPr>
        <p:spPr>
          <a:xfrm>
            <a:off x="457200" y="1600200"/>
            <a:ext cx="3082413" cy="923299"/>
          </a:xfrm>
        </p:spPr>
        <p:txBody>
          <a:bodyPr wrap="square" lIns="91425" tIns="91425" rIns="91425" bIns="91425">
            <a:spAutoFit/>
          </a:bodyPr>
          <a:lstStyle/>
          <a:p>
            <a:pPr marL="0" lvl="0" indent="0" eaLnBrk="0" fontAlgn="base" hangingPunct="0">
              <a:spcAft>
                <a:spcPct val="0"/>
              </a:spcAft>
              <a:buNone/>
            </a:pPr>
            <a:r>
              <a:rPr lang="en-US" altLang="en-US" sz="2400" kern="1200" dirty="0">
                <a:solidFill>
                  <a:srgbClr val="000000"/>
                </a:solidFill>
                <a:latin typeface="Arial (Body)"/>
                <a:ea typeface="ＭＳ Ｐゴシック" charset="-128"/>
                <a:cs typeface="+mn-cs"/>
              </a:rPr>
              <a:t>Get the range using MediaTools</a:t>
            </a:r>
          </a:p>
        </p:txBody>
      </p:sp>
      <p:pic>
        <p:nvPicPr>
          <p:cNvPr id="6" name="Picture 5" descr="A photo of a lad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457200" y="2663568"/>
            <a:ext cx="2558606" cy="3388424"/>
          </a:xfrm>
          <a:prstGeom prst="rect">
            <a:avLst/>
          </a:prstGeom>
          <a:noFill/>
          <a:ln>
            <a:noFill/>
          </a:ln>
        </p:spPr>
      </p:pic>
      <p:pic>
        <p:nvPicPr>
          <p:cNvPr id="5" name="Picture 4" descr="The computer code has 13 lines. The lines read as follows. Line 1. d e f turn Red In Range left parenthesis right parenthesis colon. Line 2, indented once. brown equals make Color left parenthesis 57 comma 16 comma 8 right parenthesis. Line 3, indented once. file equals double quote forward slash Users forward slash guzdial forward slash media sources forward slash barbara period j p g double quote. Line 4, indented once. picture equals make Picture left parenthesis file right parenthesis. Line 5, indented once. for x in range left parenthesis 7 comma 168 right parenthesis colon. Line 6, indented twice. for y in range left parenthesis 56 comma 190 right parenthesis colon. Line 7, indented twice. p x equals get Pixel left parenthesis picture comma x comma y right parenthesis. Line 8, indented twice. color underscore get Color left parenthesis p x right parenthesis. Line 9, indented twice. if distance left parenthesis color comma brown right parenthesis less than sign 50 period 0 colon. Line 10, indented 3 times. redness equals get Red left parenthesis p x right parenthesis asterisk 1 period 5. Line 11, indented 3 times. set Red left parenthesis p x comma redness right parenthesis. Line 12, indented once. show left parenthesis picture right parenthesis. Line 13, indented once. return left parenthesis picture right parenthesi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64318" y="2061849"/>
            <a:ext cx="4536197" cy="3985144"/>
          </a:xfrm>
          <a:prstGeom prst="rect">
            <a:avLst/>
          </a:prstGeom>
        </p:spPr>
      </p:pic>
    </p:spTree>
    <p:extLst>
      <p:ext uri="{BB962C8B-B14F-4D97-AF65-F5344CB8AC3E}">
        <p14:creationId xmlns:p14="http://schemas.microsoft.com/office/powerpoint/2010/main" val="357605312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fontAlgn="base">
              <a:spcBef>
                <a:spcPct val="0"/>
              </a:spcBef>
              <a:spcAft>
                <a:spcPct val="0"/>
              </a:spcAft>
              <a:buClrTx/>
            </a:pPr>
            <a:r>
              <a:rPr lang="en-US" altLang="en-US" kern="1200" dirty="0" smtClean="0">
                <a:latin typeface="Times New Roman" panose="02020603050405020304" pitchFamily="18" charset="0"/>
                <a:ea typeface="ＭＳ Ｐゴシック" charset="-128"/>
              </a:rPr>
              <a:t>Walking This Code</a:t>
            </a:r>
            <a:endParaRPr lang="en-US" altLang="en-US" sz="2000" b="0" kern="1200" dirty="0">
              <a:latin typeface="Times New Roman" panose="02020603050405020304" pitchFamily="18" charset="0"/>
              <a:ea typeface="ＭＳ Ｐゴシック" charset="-128"/>
            </a:endParaRPr>
          </a:p>
        </p:txBody>
      </p:sp>
      <p:sp>
        <p:nvSpPr>
          <p:cNvPr id="3" name="Text Placeholder 2"/>
          <p:cNvSpPr>
            <a:spLocks noGrp="1"/>
          </p:cNvSpPr>
          <p:nvPr>
            <p:ph type="body" idx="1"/>
          </p:nvPr>
        </p:nvSpPr>
        <p:spPr>
          <a:xfrm>
            <a:off x="457200" y="1600200"/>
            <a:ext cx="8229600" cy="923299"/>
          </a:xfrm>
        </p:spPr>
        <p:txBody>
          <a:bodyPr wrap="square" lIns="91425" tIns="91425" rIns="91425" bIns="91425">
            <a:spAutoFit/>
          </a:bodyPr>
          <a:lstStyle/>
          <a:p>
            <a:pPr marL="255651" lvl="0" indent="-255651" fontAlgn="base">
              <a:spcAft>
                <a:spcPct val="0"/>
              </a:spcAft>
              <a:buFont typeface="Arial" panose="020B0604020202020204" pitchFamily="34" charset="0"/>
              <a:buChar char="•"/>
            </a:pPr>
            <a:r>
              <a:rPr lang="en-US" altLang="en-US" sz="2400" kern="1200" dirty="0">
                <a:solidFill>
                  <a:srgbClr val="000000"/>
                </a:solidFill>
                <a:latin typeface="Arial (Body)"/>
                <a:ea typeface="ＭＳ Ｐゴシック" charset="-128"/>
              </a:rPr>
              <a:t>Like last time: </a:t>
            </a:r>
            <a:r>
              <a:rPr lang="en-US" altLang="en-US" sz="2400" kern="1200" dirty="0" smtClean="0">
                <a:solidFill>
                  <a:srgbClr val="000000"/>
                </a:solidFill>
                <a:latin typeface="Arial (Body)"/>
                <a:ea typeface="ＭＳ Ｐゴシック" charset="-128"/>
              </a:rPr>
              <a:t>Don</a:t>
            </a:r>
            <a:r>
              <a:rPr lang="fr-FR" altLang="ja-JP" sz="2400" kern="1200" dirty="0" smtClean="0">
                <a:solidFill>
                  <a:srgbClr val="000000"/>
                </a:solidFill>
                <a:latin typeface="Arial (Body)"/>
                <a:ea typeface="ＭＳ Ｐゴシック" charset="-128"/>
              </a:rPr>
              <a:t>’</a:t>
            </a:r>
            <a:r>
              <a:rPr lang="en-US" altLang="ja-JP" sz="2400" kern="1200" dirty="0" smtClean="0">
                <a:solidFill>
                  <a:srgbClr val="000000"/>
                </a:solidFill>
                <a:latin typeface="Arial (Body)"/>
                <a:ea typeface="ＭＳ Ｐゴシック" charset="-128"/>
              </a:rPr>
              <a:t>t </a:t>
            </a:r>
            <a:r>
              <a:rPr lang="en-US" altLang="ja-JP" sz="2400" kern="1200" dirty="0">
                <a:solidFill>
                  <a:srgbClr val="000000"/>
                </a:solidFill>
                <a:latin typeface="Arial (Body)"/>
                <a:ea typeface="ＭＳ Ｐゴシック" charset="-128"/>
              </a:rPr>
              <a:t>need input, same color we want to change, same file, make a picture</a:t>
            </a:r>
            <a:endParaRPr lang="en-US" altLang="en-US" sz="2400" kern="1200" dirty="0">
              <a:solidFill>
                <a:srgbClr val="000000"/>
              </a:solidFill>
              <a:latin typeface="Arial (Body)"/>
              <a:ea typeface="ＭＳ Ｐゴシック" charset="-128"/>
            </a:endParaRPr>
          </a:p>
        </p:txBody>
      </p:sp>
      <p:pic>
        <p:nvPicPr>
          <p:cNvPr id="4" name="Picture 3" descr="The computer code has 13 lines. The lines read as follows. Line 1. d e f turn Red In Range left parenthesis right parenthesis colon. Line 2, indented once. brown equals make Color left parenthesis 57 comma 16 comma 8 right parenthesis. Line 3, indented once. file equals double quote forward slash Users forward slash guzdial forward slash media sources forward slash barbara period j p g double quote. Line 4, indented once. picture equals make Picture left parenthesis file right parenthesis. Lines 1 to 4 are highlighted. Line 5, indented once. for x in range left parenthesis 70 comma 168 right parenthesis colon. Line 6, indented twice. for y in range left parenthesis 56 comma 190 right parenthesis colon. Line 7, indented 3 times. p x equals get Pixel left parenthesis picture comma x comma y right parenthesis. Line 8, indented 3 times. color equals get Color left parenthesis p x right parenthesis. Line 9, indented 3 times. if distance left parenthesis color comma brown right parenthesis less than sign 50 period 0 colon. Line 10, indented 4 times. redness equals get Red left parenthesis p x right parenthesis asterisk 1 period 5. Line 11, indented 4 times. set Red left parenthesis p x comma redness right parenthesis. Line 12, indented once. show left parenthesis picture right parenthesis. Line 13, indented once. return left parenthesis picture right parenthesis."/>
          <p:cNvPicPr>
            <a:picLocks noChangeAspect="1"/>
          </p:cNvPicPr>
          <p:nvPr/>
        </p:nvPicPr>
        <p:blipFill rotWithShape="1">
          <a:blip r:embed="rId2"/>
          <a:srcRect t="1907" b="2315"/>
          <a:stretch/>
        </p:blipFill>
        <p:spPr>
          <a:xfrm>
            <a:off x="663677" y="2611987"/>
            <a:ext cx="4502545" cy="3628104"/>
          </a:xfrm>
          <a:prstGeom prst="rect">
            <a:avLst/>
          </a:prstGeom>
        </p:spPr>
      </p:pic>
    </p:spTree>
    <p:extLst>
      <p:ext uri="{BB962C8B-B14F-4D97-AF65-F5344CB8AC3E}">
        <p14:creationId xmlns:p14="http://schemas.microsoft.com/office/powerpoint/2010/main" val="226232114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fontAlgn="base">
              <a:spcBef>
                <a:spcPct val="0"/>
              </a:spcBef>
              <a:spcAft>
                <a:spcPct val="0"/>
              </a:spcAft>
              <a:buClrTx/>
            </a:pPr>
            <a:r>
              <a:rPr lang="en-US" altLang="en-US" kern="1200" dirty="0" smtClean="0">
                <a:latin typeface="Times New Roman" panose="02020603050405020304" pitchFamily="18" charset="0"/>
                <a:ea typeface="ＭＳ Ｐゴシック" charset="-128"/>
              </a:rPr>
              <a:t>The Nested Loop</a:t>
            </a:r>
            <a:endParaRPr lang="en-US" altLang="en-US" sz="2000" b="0" kern="1200" dirty="0">
              <a:latin typeface="Times New Roman" panose="02020603050405020304" pitchFamily="18" charset="0"/>
              <a:ea typeface="ＭＳ Ｐゴシック" charset="-128"/>
            </a:endParaRPr>
          </a:p>
        </p:txBody>
      </p:sp>
      <p:sp>
        <p:nvSpPr>
          <p:cNvPr id="3" name="Text Placeholder 2"/>
          <p:cNvSpPr>
            <a:spLocks noGrp="1"/>
          </p:cNvSpPr>
          <p:nvPr>
            <p:ph type="body" idx="1"/>
          </p:nvPr>
        </p:nvSpPr>
        <p:spPr>
          <a:xfrm>
            <a:off x="457199" y="1600200"/>
            <a:ext cx="8362335" cy="923299"/>
          </a:xfrm>
        </p:spPr>
        <p:txBody>
          <a:bodyPr wrap="square" lIns="91425" tIns="91425" rIns="91425" bIns="91425">
            <a:spAutoFit/>
          </a:bodyPr>
          <a:lstStyle/>
          <a:p>
            <a:pPr marL="255651" lvl="0" indent="-255651" fontAlgn="base">
              <a:spcAft>
                <a:spcPct val="0"/>
              </a:spcAft>
              <a:buFont typeface="Arial" panose="020B0604020202020204" pitchFamily="34" charset="0"/>
              <a:buChar char="•"/>
            </a:pPr>
            <a:r>
              <a:rPr lang="en-US" altLang="en-US" sz="2400" kern="1200" dirty="0">
                <a:solidFill>
                  <a:srgbClr val="000000"/>
                </a:solidFill>
                <a:latin typeface="Arial (Body)"/>
                <a:ea typeface="ＭＳ Ｐゴシック" charset="-128"/>
              </a:rPr>
              <a:t>I used MediaTools to find the rectangle where most of the hair is that I want to </a:t>
            </a:r>
            <a:r>
              <a:rPr lang="en-US" altLang="en-US" sz="2400" kern="1200" dirty="0" smtClean="0">
                <a:solidFill>
                  <a:srgbClr val="000000"/>
                </a:solidFill>
                <a:latin typeface="Arial (Body)"/>
                <a:ea typeface="ＭＳ Ｐゴシック" charset="-128"/>
              </a:rPr>
              <a:t>change</a:t>
            </a:r>
            <a:endParaRPr lang="en-US" altLang="en-US" sz="2400" kern="1200" dirty="0">
              <a:solidFill>
                <a:srgbClr val="000000"/>
              </a:solidFill>
              <a:latin typeface="Arial (Body)"/>
              <a:ea typeface="ＭＳ Ｐゴシック" charset="-128"/>
            </a:endParaRPr>
          </a:p>
        </p:txBody>
      </p:sp>
      <p:pic>
        <p:nvPicPr>
          <p:cNvPr id="5" name="Picture 4" descr="The computer code has 13 lines. The lines read as follows. Line 1. d e f turn Red In Range left parenthesis right parenthesis colon. Line 2, indented once. brown equals make Color left parenthesis 57 comma 16 comma 8 right parenthesis. Line 3, indented once. file equals double quote forward slash Users forward slash guzdial forward slash media sources forward slash barbara period j p g double quote. Line 4, indented once. picture equals make Picture left parenthesis file right parenthesis. Line 5. for x in range left parenthesis 70 comma 168 right parenthesis colon. Line 6, indented twice. for y in range left parenthesis 56 comma 190 right parenthesis colon. Lines 5 and 6 are highlighted. Line 7, indented 3 times. p x equals get Pixel left parenthesis picture comma x comma y right parenthesis. Line 8, indented 4 times. color equals get Color left parenthesis p x right parenthesis. Line 9, indented 4 times. if distance left parenthesis color comma brown right parenthesis less than sign 50 period 0 colon. Line 10, indented 5 times. redness equals get Red left parenthesis p x right parenthesis asterisk 1 period 5. Line 11, indented 5 times. set Red left parenthesis p x comma redness right parenthesis. Line 12, indented once. show left parenthesis picture right parenthesis. Line 13, indented once. return left parenthesis picture right parenthesi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5989" y="2645543"/>
            <a:ext cx="4273355" cy="3690289"/>
          </a:xfrm>
          <a:prstGeom prst="rect">
            <a:avLst/>
          </a:prstGeom>
        </p:spPr>
      </p:pic>
    </p:spTree>
    <p:extLst>
      <p:ext uri="{BB962C8B-B14F-4D97-AF65-F5344CB8AC3E}">
        <p14:creationId xmlns:p14="http://schemas.microsoft.com/office/powerpoint/2010/main" val="295571521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fontAlgn="base">
              <a:spcBef>
                <a:spcPct val="0"/>
              </a:spcBef>
              <a:spcAft>
                <a:spcPct val="0"/>
              </a:spcAft>
              <a:buClrTx/>
            </a:pPr>
            <a:r>
              <a:rPr lang="en-US" altLang="en-US" kern="1200" dirty="0" smtClean="0">
                <a:latin typeface="Times New Roman" panose="02020603050405020304" pitchFamily="18" charset="0"/>
                <a:ea typeface="ＭＳ Ｐゴシック" charset="-128"/>
              </a:rPr>
              <a:t>Same Thing as Last Time (Could Raise Threshold Now)</a:t>
            </a:r>
            <a:endParaRPr lang="en-US" altLang="en-US" b="0" kern="1200" dirty="0">
              <a:latin typeface="Times New Roman" panose="02020603050405020304" pitchFamily="18" charset="0"/>
              <a:ea typeface="ＭＳ Ｐゴシック" charset="-128"/>
            </a:endParaRPr>
          </a:p>
        </p:txBody>
      </p:sp>
      <p:sp>
        <p:nvSpPr>
          <p:cNvPr id="3" name="Text Placeholder 2"/>
          <p:cNvSpPr>
            <a:spLocks noGrp="1"/>
          </p:cNvSpPr>
          <p:nvPr>
            <p:ph type="body" idx="1"/>
          </p:nvPr>
        </p:nvSpPr>
        <p:spPr>
          <a:xfrm>
            <a:off x="457200" y="1600200"/>
            <a:ext cx="8229600" cy="923299"/>
          </a:xfrm>
        </p:spPr>
        <p:txBody>
          <a:bodyPr wrap="square" lIns="91425" tIns="91425" rIns="91425" bIns="91425">
            <a:spAutoFit/>
          </a:bodyPr>
          <a:lstStyle/>
          <a:p>
            <a:pPr marL="255651" lvl="0" indent="-255651" fontAlgn="base">
              <a:spcAft>
                <a:spcPct val="0"/>
              </a:spcAft>
              <a:buFont typeface="Arial" panose="020B0604020202020204" pitchFamily="34" charset="0"/>
              <a:buChar char="•"/>
            </a:pPr>
            <a:r>
              <a:rPr lang="en-US" altLang="en-US" sz="2400" kern="1200" dirty="0">
                <a:solidFill>
                  <a:srgbClr val="000000"/>
                </a:solidFill>
                <a:latin typeface="+mn-lt"/>
                <a:ea typeface="ＭＳ Ｐゴシック" charset="-128"/>
              </a:rPr>
              <a:t>Then </a:t>
            </a:r>
            <a:r>
              <a:rPr lang="en-US" altLang="en-US" sz="2400" kern="1200" dirty="0" smtClean="0">
                <a:solidFill>
                  <a:srgbClr val="000000"/>
                </a:solidFill>
                <a:latin typeface="+mn-lt"/>
                <a:ea typeface="ＭＳ Ｐゴシック" charset="-128"/>
              </a:rPr>
              <a:t>we</a:t>
            </a:r>
            <a:r>
              <a:rPr lang="fr-FR" altLang="ja-JP" sz="2400" kern="1200" dirty="0" smtClean="0">
                <a:solidFill>
                  <a:srgbClr val="000000"/>
                </a:solidFill>
                <a:latin typeface="+mn-lt"/>
                <a:ea typeface="ＭＳ Ｐゴシック" charset="-128"/>
              </a:rPr>
              <a:t>’</a:t>
            </a:r>
            <a:r>
              <a:rPr lang="en-US" altLang="ja-JP" sz="2400" kern="1200" dirty="0" smtClean="0">
                <a:solidFill>
                  <a:srgbClr val="000000"/>
                </a:solidFill>
                <a:latin typeface="+mn-lt"/>
                <a:ea typeface="ＭＳ Ｐゴシック" charset="-128"/>
              </a:rPr>
              <a:t>re </a:t>
            </a:r>
            <a:r>
              <a:rPr lang="en-US" altLang="ja-JP" sz="2400" kern="1200" dirty="0">
                <a:solidFill>
                  <a:srgbClr val="000000"/>
                </a:solidFill>
                <a:latin typeface="+mn-lt"/>
                <a:ea typeface="ＭＳ Ｐゴシック" charset="-128"/>
              </a:rPr>
              <a:t>looking for a close-match on hair color, and increasing the redness</a:t>
            </a:r>
            <a:endParaRPr lang="en-US" altLang="en-US" sz="2400" kern="1200" dirty="0">
              <a:solidFill>
                <a:srgbClr val="000000"/>
              </a:solidFill>
              <a:latin typeface="+mn-lt"/>
              <a:ea typeface="ＭＳ Ｐゴシック" charset="-128"/>
            </a:endParaRPr>
          </a:p>
        </p:txBody>
      </p:sp>
      <p:pic>
        <p:nvPicPr>
          <p:cNvPr id="5" name="Picture 4" descr="The computer code has 13 lines. The lines read as follows. Line 1. d e f turn Red In Range left parenthesis right parenthesis colon. Line 2, indented once. brown equals make Color left parenthesis 57 comma 16 comma 8 right parenthesis. Line 3, indented once. file equals double quote forward slash Users forward slash guzdial forward slash media sources forward slash barbara period j p g double quote. Line 4, indented once. picture equals make Picture left parenthesis file right parenthesis. Line 5. for x in range left parenthesis 70 comma 168 right parenthesis colon. Line 6, indented twice. for y in range left parenthesis 56 comma 190 right parenthesis colon. Line 7, indented 3 times. p x equals get Pixel left parenthesis picture comma x comma y right parenthesis. Lines 7 to 13. Line 8, indented 3 times. color equals get Color left parenthesis p x right parenthesis. Line 9, indented 3 times. if distance left parenthesis color comma brown right parenthesis less than sign 50 period 0 colon. Line 10, indented 4 times. redness equals get Red left parenthesis p x right parenthesis asterisk 1 period 5. Line 11, indented 4 times. set Red left parenthesis p x comma redness right parenthesis. Line 12, indented once. show left parenthesis picture right parenthesis. Line 13, indented once. return left parenthesis picture right parenthesi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4580" y="2483096"/>
            <a:ext cx="4309118" cy="3715893"/>
          </a:xfrm>
          <a:prstGeom prst="rect">
            <a:avLst/>
          </a:prstGeom>
        </p:spPr>
      </p:pic>
    </p:spTree>
    <p:extLst>
      <p:ext uri="{BB962C8B-B14F-4D97-AF65-F5344CB8AC3E}">
        <p14:creationId xmlns:p14="http://schemas.microsoft.com/office/powerpoint/2010/main" val="160870740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wrap="square" tIns="91425">
            <a:spAutoFit/>
          </a:bodyPr>
          <a:lstStyle/>
          <a:p>
            <a:r>
              <a:rPr lang="en-US" altLang="en-US" dirty="0">
                <a:ea typeface="ＭＳ Ｐゴシック" charset="-128"/>
              </a:rPr>
              <a:t>Could We Do This Without Nested Loops?</a:t>
            </a:r>
            <a:endParaRPr lang="en-US" dirty="0">
              <a:latin typeface="Times New Roman" panose="02020603050405020304" pitchFamily="18" charset="0"/>
            </a:endParaRPr>
          </a:p>
        </p:txBody>
      </p:sp>
      <p:sp>
        <p:nvSpPr>
          <p:cNvPr id="4" name="Text Placeholder 3"/>
          <p:cNvSpPr>
            <a:spLocks noGrp="1"/>
          </p:cNvSpPr>
          <p:nvPr>
            <p:ph type="body" idx="1"/>
          </p:nvPr>
        </p:nvSpPr>
        <p:spPr>
          <a:xfrm>
            <a:off x="457200" y="1600200"/>
            <a:ext cx="3628104" cy="553968"/>
          </a:xfrm>
        </p:spPr>
        <p:txBody>
          <a:bodyPr wrap="square" lIns="91425" tIns="91425" rIns="91425" bIns="91425">
            <a:spAutoFit/>
          </a:bodyPr>
          <a:lstStyle/>
          <a:p>
            <a:pPr marL="255651" lvl="0" indent="-255651" fontAlgn="base">
              <a:spcAft>
                <a:spcPct val="0"/>
              </a:spcAft>
              <a:buFont typeface="Arial" panose="020B0604020202020204" pitchFamily="34" charset="0"/>
              <a:buChar char="•"/>
            </a:pPr>
            <a:r>
              <a:rPr lang="en-US" altLang="en-US" sz="2400" kern="1200" dirty="0">
                <a:solidFill>
                  <a:srgbClr val="000000"/>
                </a:solidFill>
                <a:latin typeface="Arial (Body)"/>
                <a:ea typeface="ＭＳ Ｐゴシック" charset="-128"/>
              </a:rPr>
              <a:t>Yes, but complicated </a:t>
            </a:r>
            <a:r>
              <a:rPr lang="en-US" altLang="en-US" sz="2400" kern="1200" dirty="0" smtClean="0">
                <a:solidFill>
                  <a:srgbClr val="000000"/>
                </a:solidFill>
                <a:latin typeface="Arial (Body)"/>
                <a:ea typeface="ＭＳ Ｐゴシック" charset="-128"/>
              </a:rPr>
              <a:t>I</a:t>
            </a:r>
            <a:r>
              <a:rPr lang="en-US" altLang="en-US" sz="100" kern="1200" dirty="0" smtClean="0">
                <a:solidFill>
                  <a:srgbClr val="000000"/>
                </a:solidFill>
                <a:latin typeface="Arial (Body)"/>
                <a:ea typeface="ＭＳ Ｐゴシック" charset="-128"/>
              </a:rPr>
              <a:t> </a:t>
            </a:r>
            <a:r>
              <a:rPr lang="en-US" altLang="en-US" sz="2400" kern="1200" dirty="0" smtClean="0">
                <a:solidFill>
                  <a:srgbClr val="000000"/>
                </a:solidFill>
                <a:latin typeface="Arial (Body)"/>
                <a:ea typeface="ＭＳ Ｐゴシック" charset="-128"/>
              </a:rPr>
              <a:t>F</a:t>
            </a:r>
            <a:endParaRPr lang="en-US" altLang="en-US" sz="2400" kern="1200" dirty="0">
              <a:solidFill>
                <a:srgbClr val="000000"/>
              </a:solidFill>
              <a:latin typeface="Arial (Body)"/>
              <a:ea typeface="ＭＳ Ｐゴシック" charset="-128"/>
            </a:endParaRPr>
          </a:p>
        </p:txBody>
      </p:sp>
      <p:pic>
        <p:nvPicPr>
          <p:cNvPr id="6" name="Picture 5" descr="The computer code has 15 lines. The lines read as follows. Line 1. d e f turn Red In Range 2 left parenthesis right parenthesis colon. Line 2, indented once. brown equals make Color left parenthesis 57 comma 16 comma 8 right parenthesis. Line 3, indented once. file equals double quote forward slash Users forward slash guzdial forward slash media sources forward slash barbara period j p g double quote. Line 4, indented once. picture equals make Picture left parenthesis file right parenthesis. Line 5, indented once. for p in get Pixels left parenthesis picture right parenthesis colon. Line 6, indented twice. x equals get X left parenthesis p right parenthesis. Line 7, indented twice. y equals get Y left parenthesis p right parenthesis. Line 8, indented twice. if x greater than sign equals 70 and x less than sign 168 colon. Line 9, indented 3 times. if y greater than sign equals 56 and y less than sign 190 colon. Line 10, indented 4 times. color equals get Color left parenthesis p right parenthesis. Line 11, indented 4 times. if distance left parenthesis color comma brown right parenthesis less than sign 100 period 0 colon. Line 12, indented 5 times. redness equals get Red left parenthesis p right parenthesis asterisk 2 period 0. Line 13, indented 5 times. set Red left parenthesis p comma redness right parenthesis. Line 14, indented once. show left parenthesis picture right parenthesis. Line 15, indented once. return pictur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23836" y="1777178"/>
            <a:ext cx="4324429" cy="4314419"/>
          </a:xfrm>
          <a:prstGeom prst="rect">
            <a:avLst/>
          </a:prstGeom>
        </p:spPr>
      </p:pic>
    </p:spTree>
    <p:extLst>
      <p:ext uri="{BB962C8B-B14F-4D97-AF65-F5344CB8AC3E}">
        <p14:creationId xmlns:p14="http://schemas.microsoft.com/office/powerpoint/2010/main" val="2317139234"/>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fontAlgn="base">
              <a:spcBef>
                <a:spcPct val="0"/>
              </a:spcBef>
              <a:spcAft>
                <a:spcPct val="0"/>
              </a:spcAft>
              <a:buClrTx/>
            </a:pPr>
            <a:r>
              <a:rPr lang="en-US" altLang="en-US" kern="1200" dirty="0">
                <a:latin typeface="Times New Roman" panose="02020603050405020304" pitchFamily="18" charset="0"/>
                <a:ea typeface="ＭＳ Ｐゴシック" charset="-128"/>
              </a:rPr>
              <a:t>Moving Pixels Across Pictures</a:t>
            </a:r>
          </a:p>
        </p:txBody>
      </p:sp>
      <p:sp>
        <p:nvSpPr>
          <p:cNvPr id="3" name="Text Placeholder 2"/>
          <p:cNvSpPr>
            <a:spLocks noGrp="1"/>
          </p:cNvSpPr>
          <p:nvPr>
            <p:ph type="body" idx="1"/>
          </p:nvPr>
        </p:nvSpPr>
        <p:spPr>
          <a:xfrm>
            <a:off x="457200" y="1600200"/>
            <a:ext cx="8229600" cy="3831788"/>
          </a:xfrm>
        </p:spPr>
        <p:txBody>
          <a:bodyPr wrap="square" lIns="91425" tIns="91425" rIns="91425" bIns="91425">
            <a:spAutoFit/>
          </a:bodyPr>
          <a:lstStyle/>
          <a:p>
            <a:pPr lvl="0" fontAlgn="base">
              <a:buFont typeface="Arial" panose="020B0604020202020204" pitchFamily="34" charset="0"/>
              <a:buChar char="•"/>
              <a:tabLst/>
            </a:pPr>
            <a:r>
              <a:rPr lang="en-US" altLang="en-US" sz="2400" kern="1200" dirty="0" smtClean="0">
                <a:solidFill>
                  <a:srgbClr val="000000"/>
                </a:solidFill>
                <a:latin typeface="+mn-lt"/>
                <a:ea typeface="ＭＳ Ｐゴシック" charset="-128"/>
              </a:rPr>
              <a:t>We</a:t>
            </a:r>
            <a:r>
              <a:rPr lang="fr-FR" altLang="ja-JP" sz="2400" kern="1200" dirty="0" smtClean="0">
                <a:solidFill>
                  <a:srgbClr val="000000"/>
                </a:solidFill>
                <a:latin typeface="+mn-lt"/>
                <a:ea typeface="ＭＳ Ｐゴシック" charset="-128"/>
              </a:rPr>
              <a:t>’</a:t>
            </a:r>
            <a:r>
              <a:rPr lang="en-US" altLang="ja-JP" sz="2400" kern="1200" dirty="0" smtClean="0">
                <a:solidFill>
                  <a:srgbClr val="000000"/>
                </a:solidFill>
                <a:latin typeface="+mn-lt"/>
                <a:ea typeface="ＭＳ Ｐゴシック" charset="-128"/>
              </a:rPr>
              <a:t>ve </a:t>
            </a:r>
            <a:r>
              <a:rPr lang="en-US" altLang="ja-JP" sz="2400" kern="1200" dirty="0">
                <a:solidFill>
                  <a:srgbClr val="000000"/>
                </a:solidFill>
                <a:latin typeface="+mn-lt"/>
                <a:ea typeface="ＭＳ Ｐゴシック" charset="-128"/>
              </a:rPr>
              <a:t>seen using index variables to track the pixel position </a:t>
            </a:r>
            <a:r>
              <a:rPr lang="en-US" altLang="ja-JP" sz="2400" kern="1200" dirty="0" smtClean="0">
                <a:solidFill>
                  <a:srgbClr val="000000"/>
                </a:solidFill>
                <a:latin typeface="+mn-lt"/>
                <a:ea typeface="ＭＳ Ｐゴシック" charset="-128"/>
              </a:rPr>
              <a:t>we</a:t>
            </a:r>
            <a:r>
              <a:rPr lang="fr-FR" altLang="ja-JP" sz="2400" kern="1200" dirty="0" smtClean="0">
                <a:solidFill>
                  <a:srgbClr val="000000"/>
                </a:solidFill>
                <a:latin typeface="+mn-lt"/>
                <a:ea typeface="ＭＳ Ｐゴシック" charset="-128"/>
              </a:rPr>
              <a:t>’</a:t>
            </a:r>
            <a:r>
              <a:rPr lang="en-US" altLang="ja-JP" sz="2400" kern="1200" dirty="0" smtClean="0">
                <a:solidFill>
                  <a:srgbClr val="000000"/>
                </a:solidFill>
                <a:latin typeface="+mn-lt"/>
                <a:ea typeface="ＭＳ Ｐゴシック" charset="-128"/>
              </a:rPr>
              <a:t>re </a:t>
            </a:r>
            <a:r>
              <a:rPr lang="en-US" altLang="ja-JP" sz="2400" kern="1200" dirty="0">
                <a:solidFill>
                  <a:srgbClr val="000000"/>
                </a:solidFill>
                <a:latin typeface="+mn-lt"/>
                <a:ea typeface="ＭＳ Ｐゴシック" charset="-128"/>
              </a:rPr>
              <a:t>working with in a picture.</a:t>
            </a:r>
          </a:p>
          <a:p>
            <a:pPr eaLnBrk="1" hangingPunct="1"/>
            <a:r>
              <a:rPr lang="en-US" altLang="en-US" sz="2400" dirty="0">
                <a:latin typeface="+mn-lt"/>
                <a:ea typeface="ＭＳ Ｐゴシック" charset="-128"/>
              </a:rPr>
              <a:t>We can copy </a:t>
            </a:r>
            <a:r>
              <a:rPr lang="en-US" altLang="en-US" sz="2400" b="1" dirty="0">
                <a:latin typeface="+mn-lt"/>
                <a:ea typeface="ＭＳ Ｐゴシック" charset="-128"/>
              </a:rPr>
              <a:t>between</a:t>
            </a:r>
            <a:r>
              <a:rPr lang="en-US" altLang="en-US" sz="2400" dirty="0">
                <a:latin typeface="+mn-lt"/>
                <a:ea typeface="ＭＳ Ｐゴシック" charset="-128"/>
              </a:rPr>
              <a:t> pictures, if we keep track of:</a:t>
            </a:r>
          </a:p>
          <a:p>
            <a:pPr lvl="1" eaLnBrk="1" hangingPunct="1"/>
            <a:r>
              <a:rPr lang="en-US" altLang="en-US" sz="2400" dirty="0">
                <a:latin typeface="+mn-lt"/>
                <a:ea typeface="ＭＳ Ｐゴシック" charset="-128"/>
              </a:rPr>
              <a:t>The </a:t>
            </a:r>
            <a:r>
              <a:rPr lang="en-US" altLang="en-US" sz="2400" b="1" dirty="0">
                <a:latin typeface="+mn-lt"/>
                <a:ea typeface="ＭＳ Ｐゴシック" charset="-128"/>
              </a:rPr>
              <a:t>source</a:t>
            </a:r>
            <a:r>
              <a:rPr lang="en-US" altLang="en-US" sz="2400" dirty="0">
                <a:latin typeface="+mn-lt"/>
                <a:ea typeface="ＭＳ Ｐゴシック" charset="-128"/>
              </a:rPr>
              <a:t> index variables</a:t>
            </a:r>
          </a:p>
          <a:p>
            <a:pPr lvl="2" eaLnBrk="1" hangingPunct="1"/>
            <a:r>
              <a:rPr lang="en-US" altLang="en-US" sz="2400" dirty="0">
                <a:latin typeface="+mn-lt"/>
                <a:ea typeface="ＭＳ Ｐゴシック" charset="-128"/>
              </a:rPr>
              <a:t>Where </a:t>
            </a:r>
            <a:r>
              <a:rPr lang="en-US" altLang="en-US" sz="2400" dirty="0" smtClean="0">
                <a:latin typeface="+mn-lt"/>
                <a:ea typeface="ＭＳ Ｐゴシック" charset="-128"/>
              </a:rPr>
              <a:t>we</a:t>
            </a:r>
            <a:r>
              <a:rPr lang="fr-FR" altLang="ja-JP" sz="2400" dirty="0" smtClean="0">
                <a:latin typeface="+mn-lt"/>
                <a:ea typeface="ＭＳ Ｐゴシック" charset="-128"/>
              </a:rPr>
              <a:t>’</a:t>
            </a:r>
            <a:r>
              <a:rPr lang="en-US" altLang="ja-JP" sz="2400" dirty="0" smtClean="0">
                <a:latin typeface="+mn-lt"/>
                <a:ea typeface="ＭＳ Ｐゴシック" charset="-128"/>
              </a:rPr>
              <a:t>re </a:t>
            </a:r>
            <a:r>
              <a:rPr lang="en-US" altLang="ja-JP" sz="2400" dirty="0">
                <a:latin typeface="+mn-lt"/>
                <a:ea typeface="ＭＳ Ｐゴシック" charset="-128"/>
              </a:rPr>
              <a:t>getting the pixels </a:t>
            </a:r>
            <a:r>
              <a:rPr lang="en-US" altLang="ja-JP" sz="2400" b="1" dirty="0">
                <a:latin typeface="+mn-lt"/>
                <a:ea typeface="ＭＳ Ｐゴシック" charset="-128"/>
              </a:rPr>
              <a:t>from</a:t>
            </a:r>
          </a:p>
          <a:p>
            <a:pPr lvl="1" eaLnBrk="1" hangingPunct="1"/>
            <a:r>
              <a:rPr lang="en-US" altLang="en-US" sz="2400" dirty="0">
                <a:latin typeface="+mn-lt"/>
                <a:ea typeface="ＭＳ Ｐゴシック" charset="-128"/>
              </a:rPr>
              <a:t>The </a:t>
            </a:r>
            <a:r>
              <a:rPr lang="en-US" altLang="en-US" sz="2400" b="1" dirty="0">
                <a:latin typeface="+mn-lt"/>
                <a:ea typeface="ＭＳ Ｐゴシック" charset="-128"/>
              </a:rPr>
              <a:t>target</a:t>
            </a:r>
            <a:r>
              <a:rPr lang="en-US" altLang="en-US" sz="2400" i="1" dirty="0">
                <a:latin typeface="+mn-lt"/>
                <a:ea typeface="ＭＳ Ｐゴシック" charset="-128"/>
              </a:rPr>
              <a:t> </a:t>
            </a:r>
            <a:r>
              <a:rPr lang="en-US" altLang="en-US" sz="2400" dirty="0">
                <a:latin typeface="+mn-lt"/>
                <a:ea typeface="ＭＳ Ｐゴシック" charset="-128"/>
              </a:rPr>
              <a:t>index variables</a:t>
            </a:r>
          </a:p>
          <a:p>
            <a:pPr lvl="2" eaLnBrk="1" hangingPunct="1"/>
            <a:r>
              <a:rPr lang="en-US" altLang="en-US" sz="2400" dirty="0">
                <a:latin typeface="+mn-lt"/>
                <a:ea typeface="ＭＳ Ｐゴシック" charset="-128"/>
              </a:rPr>
              <a:t>Where </a:t>
            </a:r>
            <a:r>
              <a:rPr lang="en-US" altLang="en-US" sz="2400" dirty="0" smtClean="0">
                <a:latin typeface="+mn-lt"/>
                <a:ea typeface="ＭＳ Ｐゴシック" charset="-128"/>
              </a:rPr>
              <a:t>we</a:t>
            </a:r>
            <a:r>
              <a:rPr lang="fr-FR" altLang="ja-JP" sz="2400" dirty="0" smtClean="0">
                <a:latin typeface="+mn-lt"/>
                <a:ea typeface="ＭＳ Ｐゴシック" charset="-128"/>
              </a:rPr>
              <a:t>’</a:t>
            </a:r>
            <a:r>
              <a:rPr lang="en-US" altLang="ja-JP" sz="2400" dirty="0" smtClean="0">
                <a:latin typeface="+mn-lt"/>
                <a:ea typeface="ＭＳ Ｐゴシック" charset="-128"/>
              </a:rPr>
              <a:t>re </a:t>
            </a:r>
            <a:r>
              <a:rPr lang="en-US" altLang="ja-JP" sz="2400" dirty="0">
                <a:latin typeface="+mn-lt"/>
                <a:ea typeface="ＭＳ Ｐゴシック" charset="-128"/>
              </a:rPr>
              <a:t>putting the pixels </a:t>
            </a:r>
            <a:r>
              <a:rPr lang="en-US" altLang="ja-JP" sz="2400" b="1" dirty="0">
                <a:latin typeface="+mn-lt"/>
                <a:ea typeface="ＭＳ Ｐゴシック" charset="-128"/>
              </a:rPr>
              <a:t>at</a:t>
            </a:r>
          </a:p>
          <a:p>
            <a:pPr lvl="0" fontAlgn="base">
              <a:buFont typeface="Arial" panose="020B0604020202020204" pitchFamily="34" charset="0"/>
              <a:buChar char="•"/>
              <a:tabLst/>
            </a:pPr>
            <a:r>
              <a:rPr lang="en-US" altLang="en-US" sz="2400" kern="1200" dirty="0" smtClean="0">
                <a:solidFill>
                  <a:srgbClr val="000000"/>
                </a:solidFill>
                <a:latin typeface="+mn-lt"/>
                <a:ea typeface="ＭＳ Ｐゴシック" charset="-128"/>
              </a:rPr>
              <a:t>(</a:t>
            </a:r>
            <a:r>
              <a:rPr lang="en-US" altLang="en-US" sz="2400" kern="1200" dirty="0">
                <a:solidFill>
                  <a:srgbClr val="000000"/>
                </a:solidFill>
                <a:latin typeface="+mn-lt"/>
                <a:ea typeface="ＭＳ Ｐゴシック" charset="-128"/>
              </a:rPr>
              <a:t>Not really copying the pixels:</a:t>
            </a:r>
            <a:r>
              <a:rPr lang="en-US" altLang="en-US" sz="2400" b="1" kern="1200" dirty="0">
                <a:solidFill>
                  <a:srgbClr val="000000"/>
                </a:solidFill>
                <a:latin typeface="+mn-lt"/>
                <a:ea typeface="ＭＳ Ｐゴシック" charset="-128"/>
              </a:rPr>
              <a:t> Replicating </a:t>
            </a:r>
            <a:r>
              <a:rPr lang="en-US" altLang="en-US" sz="2400" kern="1200" dirty="0">
                <a:solidFill>
                  <a:srgbClr val="000000"/>
                </a:solidFill>
                <a:latin typeface="+mn-lt"/>
                <a:ea typeface="ＭＳ Ｐゴシック" charset="-128"/>
              </a:rPr>
              <a:t>their color.)</a:t>
            </a:r>
          </a:p>
        </p:txBody>
      </p:sp>
    </p:spTree>
    <p:extLst>
      <p:ext uri="{BB962C8B-B14F-4D97-AF65-F5344CB8AC3E}">
        <p14:creationId xmlns:p14="http://schemas.microsoft.com/office/powerpoint/2010/main" val="1792652581"/>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fontAlgn="base">
              <a:spcBef>
                <a:spcPct val="0"/>
              </a:spcBef>
              <a:spcAft>
                <a:spcPct val="0"/>
              </a:spcAft>
              <a:buClrTx/>
            </a:pPr>
            <a:r>
              <a:rPr lang="en-US" altLang="en-US" kern="1200" dirty="0" smtClean="0">
                <a:latin typeface="Times New Roman" panose="02020603050405020304" pitchFamily="18" charset="0"/>
                <a:ea typeface="ＭＳ Ｐゴシック" charset="-128"/>
              </a:rPr>
              <a:t>What Can You Do Then?</a:t>
            </a:r>
            <a:endParaRPr lang="en-US" altLang="en-US" kern="1200" dirty="0">
              <a:latin typeface="Times New Roman" panose="02020603050405020304" pitchFamily="18" charset="0"/>
              <a:ea typeface="ＭＳ Ｐゴシック" charset="-128"/>
            </a:endParaRPr>
          </a:p>
        </p:txBody>
      </p:sp>
      <p:sp>
        <p:nvSpPr>
          <p:cNvPr id="3" name="Text Placeholder 2"/>
          <p:cNvSpPr>
            <a:spLocks noGrp="1"/>
          </p:cNvSpPr>
          <p:nvPr>
            <p:ph type="body" idx="1"/>
          </p:nvPr>
        </p:nvSpPr>
        <p:spPr>
          <a:xfrm>
            <a:off x="457200" y="1600200"/>
            <a:ext cx="8229600" cy="2631459"/>
          </a:xfrm>
        </p:spPr>
        <p:txBody>
          <a:bodyPr wrap="square" lIns="91425" tIns="91425" rIns="91425" bIns="91425">
            <a:spAutoFit/>
          </a:bodyPr>
          <a:lstStyle/>
          <a:p>
            <a:pPr marL="255651" lvl="0" indent="-255651" fontAlgn="base">
              <a:spcAft>
                <a:spcPct val="0"/>
              </a:spcAft>
              <a:buFont typeface="Arial" panose="020B0604020202020204" pitchFamily="34" charset="0"/>
              <a:buChar char="•"/>
              <a:tabLst/>
            </a:pPr>
            <a:r>
              <a:rPr lang="en-US" altLang="en-US" sz="2400" kern="1200" dirty="0">
                <a:solidFill>
                  <a:srgbClr val="000000"/>
                </a:solidFill>
                <a:latin typeface="Arial (Body)"/>
                <a:ea typeface="ＭＳ Ｐゴシック" charset="-128"/>
              </a:rPr>
              <a:t>What can you do when copying from one picture to another?</a:t>
            </a:r>
          </a:p>
          <a:p>
            <a:pPr marL="741553" lvl="1" indent="-284353" fontAlgn="base">
              <a:spcAft>
                <a:spcPct val="0"/>
              </a:spcAft>
              <a:buFont typeface="Arial" panose="020B0604020202020204" pitchFamily="34" charset="0"/>
              <a:buChar char="–"/>
            </a:pPr>
            <a:r>
              <a:rPr lang="en-US" altLang="en-US" sz="2400" kern="1200" dirty="0">
                <a:solidFill>
                  <a:srgbClr val="000000"/>
                </a:solidFill>
                <a:latin typeface="Arial (Body)"/>
                <a:ea typeface="ＭＳ Ｐゴシック" charset="-128"/>
                <a:cs typeface="+mn-cs"/>
              </a:rPr>
              <a:t>Collages: Copy </a:t>
            </a:r>
            <a:r>
              <a:rPr lang="en-US" altLang="en-US" sz="2400" b="1" kern="1200" dirty="0">
                <a:solidFill>
                  <a:srgbClr val="000000"/>
                </a:solidFill>
                <a:latin typeface="Arial (Body)"/>
                <a:ea typeface="ＭＳ Ｐゴシック" charset="-128"/>
                <a:cs typeface="+mn-cs"/>
              </a:rPr>
              <a:t>several</a:t>
            </a:r>
            <a:r>
              <a:rPr lang="en-US" altLang="en-US" sz="2400" kern="1200" dirty="0">
                <a:solidFill>
                  <a:srgbClr val="000000"/>
                </a:solidFill>
                <a:latin typeface="Arial (Body)"/>
                <a:ea typeface="ＭＳ Ｐゴシック" charset="-128"/>
                <a:cs typeface="+mn-cs"/>
              </a:rPr>
              <a:t> pictures onto one</a:t>
            </a:r>
          </a:p>
          <a:p>
            <a:pPr marL="741553" lvl="1" indent="-284353" fontAlgn="base">
              <a:spcAft>
                <a:spcPct val="0"/>
              </a:spcAft>
              <a:buFont typeface="Arial" panose="020B0604020202020204" pitchFamily="34" charset="0"/>
              <a:buChar char="–"/>
            </a:pPr>
            <a:r>
              <a:rPr lang="en-US" altLang="en-US" sz="2400" kern="1200" dirty="0">
                <a:solidFill>
                  <a:srgbClr val="000000"/>
                </a:solidFill>
                <a:latin typeface="Arial (Body)"/>
                <a:ea typeface="ＭＳ Ｐゴシック" charset="-128"/>
                <a:cs typeface="+mn-cs"/>
              </a:rPr>
              <a:t>Cropping: You </a:t>
            </a:r>
            <a:r>
              <a:rPr lang="en-US" altLang="en-US" sz="2400" kern="1200" dirty="0" smtClean="0">
                <a:solidFill>
                  <a:srgbClr val="000000"/>
                </a:solidFill>
                <a:latin typeface="Arial (Body)"/>
                <a:ea typeface="ＭＳ Ｐゴシック" charset="-128"/>
                <a:cs typeface="+mn-cs"/>
              </a:rPr>
              <a:t>don</a:t>
            </a:r>
            <a:r>
              <a:rPr lang="fr-FR" altLang="ja-JP" sz="2400" kern="1200" dirty="0" smtClean="0">
                <a:solidFill>
                  <a:srgbClr val="000000"/>
                </a:solidFill>
                <a:latin typeface="Arial (Body)"/>
                <a:ea typeface="ＭＳ Ｐゴシック" charset="-128"/>
                <a:cs typeface="+mn-cs"/>
              </a:rPr>
              <a:t>’</a:t>
            </a:r>
            <a:r>
              <a:rPr lang="en-US" altLang="ja-JP" sz="2400" kern="1200" dirty="0" smtClean="0">
                <a:solidFill>
                  <a:srgbClr val="000000"/>
                </a:solidFill>
                <a:latin typeface="Arial (Body)"/>
                <a:ea typeface="ＭＳ Ｐゴシック" charset="-128"/>
                <a:cs typeface="+mn-cs"/>
              </a:rPr>
              <a:t>t </a:t>
            </a:r>
            <a:r>
              <a:rPr lang="en-US" altLang="ja-JP" sz="2400" kern="1200" dirty="0">
                <a:solidFill>
                  <a:srgbClr val="000000"/>
                </a:solidFill>
                <a:latin typeface="Arial (Body)"/>
                <a:ea typeface="ＭＳ Ｐゴシック" charset="-128"/>
                <a:cs typeface="+mn-cs"/>
              </a:rPr>
              <a:t>have to take the </a:t>
            </a:r>
            <a:r>
              <a:rPr lang="en-US" altLang="ja-JP" sz="2400" b="1" kern="1200" dirty="0">
                <a:solidFill>
                  <a:srgbClr val="000000"/>
                </a:solidFill>
                <a:latin typeface="Arial (Body)"/>
                <a:ea typeface="ＭＳ Ｐゴシック" charset="-128"/>
                <a:cs typeface="+mn-cs"/>
              </a:rPr>
              <a:t>whole</a:t>
            </a:r>
            <a:r>
              <a:rPr lang="en-US" altLang="ja-JP" sz="2400" kern="1200" dirty="0">
                <a:solidFill>
                  <a:srgbClr val="000000"/>
                </a:solidFill>
                <a:latin typeface="Arial (Body)"/>
                <a:ea typeface="ＭＳ Ｐゴシック" charset="-128"/>
                <a:cs typeface="+mn-cs"/>
              </a:rPr>
              <a:t> picture</a:t>
            </a:r>
          </a:p>
          <a:p>
            <a:pPr marL="741553" lvl="1" indent="-284353" fontAlgn="base">
              <a:spcAft>
                <a:spcPct val="0"/>
              </a:spcAft>
              <a:buFont typeface="Arial" panose="020B0604020202020204" pitchFamily="34" charset="0"/>
              <a:buChar char="–"/>
            </a:pPr>
            <a:r>
              <a:rPr lang="en-US" altLang="en-US" sz="2400" kern="1200" dirty="0">
                <a:solidFill>
                  <a:srgbClr val="000000"/>
                </a:solidFill>
                <a:latin typeface="Arial (Body)"/>
                <a:ea typeface="ＭＳ Ｐゴシック" charset="-128"/>
                <a:cs typeface="+mn-cs"/>
              </a:rPr>
              <a:t>Scaling: Make a picture smaller, or larger when copying it</a:t>
            </a:r>
          </a:p>
        </p:txBody>
      </p:sp>
    </p:spTree>
    <p:extLst>
      <p:ext uri="{BB962C8B-B14F-4D97-AF65-F5344CB8AC3E}">
        <p14:creationId xmlns:p14="http://schemas.microsoft.com/office/powerpoint/2010/main" val="188241707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fontAlgn="base">
              <a:spcBef>
                <a:spcPct val="0"/>
              </a:spcBef>
              <a:spcAft>
                <a:spcPct val="0"/>
              </a:spcAft>
              <a:buClrTx/>
            </a:pPr>
            <a:r>
              <a:rPr lang="en-US" altLang="en-US" kern="1200" dirty="0" smtClean="0">
                <a:latin typeface="Times New Roman" panose="02020603050405020304" pitchFamily="18" charset="0"/>
                <a:ea typeface="ＭＳ Ｐゴシック" charset="-128"/>
              </a:rPr>
              <a:t>Pixels Are in a Matrix</a:t>
            </a:r>
            <a:endParaRPr lang="en-US" altLang="en-US" kern="1200" dirty="0">
              <a:latin typeface="Times New Roman" panose="02020603050405020304" pitchFamily="18" charset="0"/>
              <a:ea typeface="ＭＳ Ｐゴシック" charset="-128"/>
            </a:endParaRPr>
          </a:p>
        </p:txBody>
      </p:sp>
      <p:sp>
        <p:nvSpPr>
          <p:cNvPr id="3" name="Text Placeholder 2"/>
          <p:cNvSpPr>
            <a:spLocks noGrp="1"/>
          </p:cNvSpPr>
          <p:nvPr>
            <p:ph type="body" idx="1"/>
          </p:nvPr>
        </p:nvSpPr>
        <p:spPr>
          <a:xfrm>
            <a:off x="457200" y="1600200"/>
            <a:ext cx="8229600" cy="3231624"/>
          </a:xfrm>
        </p:spPr>
        <p:txBody>
          <a:bodyPr wrap="square" lIns="91425" tIns="91425" rIns="91425" bIns="91425">
            <a:spAutoFit/>
          </a:bodyPr>
          <a:lstStyle/>
          <a:p>
            <a:pPr marL="255651" lvl="0" indent="-255651" fontAlgn="base">
              <a:spcAft>
                <a:spcPct val="0"/>
              </a:spcAft>
              <a:buFont typeface="Arial" panose="020B0604020202020204" pitchFamily="34" charset="0"/>
              <a:buChar char="•"/>
              <a:tabLst/>
            </a:pPr>
            <a:r>
              <a:rPr lang="en-US" altLang="en-US" sz="2400" kern="1200" dirty="0">
                <a:solidFill>
                  <a:srgbClr val="000000"/>
                </a:solidFill>
                <a:latin typeface="Arial (Body)"/>
                <a:ea typeface="ＭＳ Ｐゴシック" charset="-128"/>
              </a:rPr>
              <a:t>Matrices have two dimensions: A height and a width</a:t>
            </a:r>
          </a:p>
          <a:p>
            <a:pPr marL="255651" lvl="0" indent="-255651" fontAlgn="base">
              <a:spcAft>
                <a:spcPct val="0"/>
              </a:spcAft>
              <a:buFont typeface="Arial" panose="020B0604020202020204" pitchFamily="34" charset="0"/>
              <a:buChar char="•"/>
              <a:tabLst/>
            </a:pPr>
            <a:r>
              <a:rPr lang="en-US" altLang="en-US" sz="2400" kern="1200" dirty="0">
                <a:solidFill>
                  <a:srgbClr val="000000"/>
                </a:solidFill>
                <a:latin typeface="Arial (Body)"/>
                <a:ea typeface="ＭＳ Ｐゴシック" charset="-128"/>
              </a:rPr>
              <a:t>We can reference any element in the matrix with (x,y) or (horizontal, vertical)</a:t>
            </a:r>
          </a:p>
          <a:p>
            <a:pPr marL="741553" lvl="1" indent="-284353" fontAlgn="base">
              <a:spcAft>
                <a:spcPct val="0"/>
              </a:spcAft>
              <a:buFont typeface="Arial" panose="020B0604020202020204" pitchFamily="34" charset="0"/>
              <a:buChar char="–"/>
            </a:pPr>
            <a:r>
              <a:rPr lang="en-US" altLang="en-US" sz="2400" kern="1200" dirty="0">
                <a:solidFill>
                  <a:srgbClr val="000000"/>
                </a:solidFill>
                <a:latin typeface="Arial (Body)"/>
                <a:ea typeface="ＭＳ Ｐゴシック" charset="-128"/>
                <a:cs typeface="+mn-cs"/>
              </a:rPr>
              <a:t>We refer to those coordinates as </a:t>
            </a:r>
            <a:r>
              <a:rPr lang="en-US" altLang="en-US" sz="2400" b="1" kern="1200" dirty="0">
                <a:solidFill>
                  <a:srgbClr val="000000"/>
                </a:solidFill>
                <a:latin typeface="Arial (Body)"/>
                <a:ea typeface="ＭＳ Ｐゴシック" charset="-128"/>
                <a:cs typeface="+mn-cs"/>
              </a:rPr>
              <a:t>index numbers or indices</a:t>
            </a:r>
          </a:p>
          <a:p>
            <a:pPr marL="255651" lvl="0" indent="-255651" fontAlgn="base">
              <a:spcAft>
                <a:spcPct val="0"/>
              </a:spcAft>
              <a:buFont typeface="Arial" panose="020B0604020202020204" pitchFamily="34" charset="0"/>
              <a:buChar char="•"/>
              <a:tabLst/>
            </a:pPr>
            <a:r>
              <a:rPr lang="en-US" altLang="en-US" sz="2400" kern="1200" dirty="0">
                <a:solidFill>
                  <a:srgbClr val="000000"/>
                </a:solidFill>
                <a:latin typeface="Arial (Body)"/>
                <a:ea typeface="ＭＳ Ｐゴシック" charset="-128"/>
              </a:rPr>
              <a:t>We sometimes want to know </a:t>
            </a:r>
            <a:r>
              <a:rPr lang="en-US" altLang="en-US" sz="2400" b="1" kern="1200" dirty="0">
                <a:solidFill>
                  <a:srgbClr val="000000"/>
                </a:solidFill>
                <a:latin typeface="Arial (Body)"/>
                <a:ea typeface="ＭＳ Ｐゴシック" charset="-128"/>
              </a:rPr>
              <a:t>where</a:t>
            </a:r>
            <a:r>
              <a:rPr lang="en-US" altLang="en-US" sz="2400" kern="1200" dirty="0">
                <a:solidFill>
                  <a:srgbClr val="000000"/>
                </a:solidFill>
                <a:latin typeface="Arial (Body)"/>
                <a:ea typeface="ＭＳ Ｐゴシック" charset="-128"/>
              </a:rPr>
              <a:t> a pixel is, and </a:t>
            </a:r>
            <a:r>
              <a:rPr lang="en-US" altLang="en-US" sz="2400" b="1" kern="1200" dirty="0">
                <a:solidFill>
                  <a:srgbClr val="000000"/>
                </a:solidFill>
                <a:latin typeface="Arial (Body)"/>
                <a:ea typeface="ＭＳ Ｐゴシック" charset="-128"/>
              </a:rPr>
              <a:t>getPixels</a:t>
            </a:r>
            <a:r>
              <a:rPr lang="en-US" altLang="en-US" sz="2400" kern="1200" dirty="0">
                <a:solidFill>
                  <a:srgbClr val="000000"/>
                </a:solidFill>
                <a:latin typeface="Arial (Body)"/>
                <a:ea typeface="ＭＳ Ｐゴシック" charset="-128"/>
              </a:rPr>
              <a:t> </a:t>
            </a:r>
            <a:r>
              <a:rPr lang="en-US" altLang="en-US" sz="2400" kern="1200" dirty="0" smtClean="0">
                <a:solidFill>
                  <a:srgbClr val="000000"/>
                </a:solidFill>
                <a:latin typeface="Arial (Body)"/>
                <a:ea typeface="ＭＳ Ｐゴシック" charset="-128"/>
              </a:rPr>
              <a:t>doesn</a:t>
            </a:r>
            <a:r>
              <a:rPr lang="fr-FR" altLang="en-US" sz="2400" kern="1200" dirty="0" smtClean="0">
                <a:solidFill>
                  <a:srgbClr val="000000"/>
                </a:solidFill>
                <a:latin typeface="Arial (Body)"/>
                <a:ea typeface="ＭＳ Ｐゴシック" charset="-128"/>
              </a:rPr>
              <a:t>’</a:t>
            </a:r>
            <a:r>
              <a:rPr lang="en-US" altLang="ja-JP" sz="2400" kern="1200" dirty="0" smtClean="0">
                <a:solidFill>
                  <a:srgbClr val="000000"/>
                </a:solidFill>
                <a:latin typeface="Arial (Body)"/>
                <a:ea typeface="ＭＳ Ｐゴシック" charset="-128"/>
              </a:rPr>
              <a:t>t </a:t>
            </a:r>
            <a:r>
              <a:rPr lang="en-US" altLang="ja-JP" sz="2400" kern="1200" dirty="0">
                <a:solidFill>
                  <a:srgbClr val="000000"/>
                </a:solidFill>
                <a:latin typeface="Arial (Body)"/>
                <a:ea typeface="ＭＳ Ｐゴシック" charset="-128"/>
              </a:rPr>
              <a:t>let us know that</a:t>
            </a:r>
            <a:r>
              <a:rPr lang="en-US" altLang="ja-JP" sz="2400" kern="1200" dirty="0" smtClean="0">
                <a:solidFill>
                  <a:srgbClr val="000000"/>
                </a:solidFill>
                <a:latin typeface="Arial (Body)"/>
                <a:ea typeface="ＭＳ Ｐゴシック" charset="-128"/>
              </a:rPr>
              <a:t>.</a:t>
            </a:r>
            <a:endParaRPr lang="en-US" altLang="en-US" sz="2400" kern="1200" dirty="0">
              <a:solidFill>
                <a:srgbClr val="000000"/>
              </a:solidFill>
              <a:latin typeface="Arial (Body)"/>
              <a:ea typeface="ＭＳ Ｐゴシック" charset="-128"/>
            </a:endParaRPr>
          </a:p>
        </p:txBody>
      </p:sp>
    </p:spTree>
    <p:extLst>
      <p:ext uri="{BB962C8B-B14F-4D97-AF65-F5344CB8AC3E}">
        <p14:creationId xmlns:p14="http://schemas.microsoft.com/office/powerpoint/2010/main" val="2909642078"/>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fontAlgn="base">
              <a:spcBef>
                <a:spcPct val="0"/>
              </a:spcBef>
              <a:spcAft>
                <a:spcPct val="0"/>
              </a:spcAft>
              <a:buClrTx/>
            </a:pPr>
            <a:r>
              <a:rPr lang="en-US" altLang="en-US" kern="1200" dirty="0" smtClean="0">
                <a:latin typeface="Times New Roman" panose="02020603050405020304" pitchFamily="18" charset="0"/>
                <a:ea typeface="ＭＳ Ｐゴシック" charset="-128"/>
              </a:rPr>
              <a:t>Copying Pixels</a:t>
            </a:r>
            <a:endParaRPr lang="en-US" altLang="en-US" kern="1200" dirty="0">
              <a:latin typeface="Times New Roman" panose="02020603050405020304" pitchFamily="18" charset="0"/>
              <a:ea typeface="ＭＳ Ｐゴシック" charset="-128"/>
            </a:endParaRPr>
          </a:p>
        </p:txBody>
      </p:sp>
      <p:sp>
        <p:nvSpPr>
          <p:cNvPr id="3" name="Text Placeholder 2"/>
          <p:cNvSpPr>
            <a:spLocks noGrp="1"/>
          </p:cNvSpPr>
          <p:nvPr>
            <p:ph type="body" idx="1"/>
          </p:nvPr>
        </p:nvSpPr>
        <p:spPr>
          <a:xfrm>
            <a:off x="457200" y="1600200"/>
            <a:ext cx="8229600" cy="3600955"/>
          </a:xfrm>
        </p:spPr>
        <p:txBody>
          <a:bodyPr wrap="square" lIns="91425" tIns="91425" rIns="91425" bIns="91425">
            <a:spAutoFit/>
          </a:bodyPr>
          <a:lstStyle/>
          <a:p>
            <a:pPr marL="255651" lvl="0" indent="-255651" fontAlgn="base">
              <a:spcAft>
                <a:spcPct val="0"/>
              </a:spcAft>
              <a:buFont typeface="Arial" panose="020B0604020202020204" pitchFamily="34" charset="0"/>
              <a:buChar char="•"/>
              <a:tabLst/>
            </a:pPr>
            <a:r>
              <a:rPr lang="en-US" altLang="en-US" sz="2400" kern="1200" dirty="0">
                <a:solidFill>
                  <a:srgbClr val="000000"/>
                </a:solidFill>
                <a:latin typeface="Arial (Body)"/>
                <a:ea typeface="ＭＳ Ｐゴシック" charset="-128"/>
              </a:rPr>
              <a:t>In general, what we want to do is to keep track of a sourceX and sourceY, and a targetX and targetY.</a:t>
            </a:r>
          </a:p>
          <a:p>
            <a:pPr marL="741553" lvl="1" indent="-284353" fontAlgn="base">
              <a:spcAft>
                <a:spcPct val="0"/>
              </a:spcAft>
              <a:buFont typeface="Arial" panose="020B0604020202020204" pitchFamily="34" charset="0"/>
              <a:buChar char="–"/>
            </a:pPr>
            <a:r>
              <a:rPr lang="en-US" altLang="en-US" sz="2400" kern="1200" dirty="0">
                <a:solidFill>
                  <a:srgbClr val="000000"/>
                </a:solidFill>
                <a:latin typeface="Arial (Body)"/>
                <a:ea typeface="ＭＳ Ｐゴシック" charset="-128"/>
                <a:cs typeface="+mn-cs"/>
              </a:rPr>
              <a:t>We </a:t>
            </a:r>
            <a:r>
              <a:rPr lang="en-US" altLang="en-US" sz="2400" b="1" kern="1200" dirty="0">
                <a:solidFill>
                  <a:srgbClr val="000000"/>
                </a:solidFill>
                <a:latin typeface="Arial (Body)"/>
                <a:ea typeface="ＭＳ Ｐゴシック" charset="-128"/>
                <a:cs typeface="+mn-cs"/>
              </a:rPr>
              <a:t>increment</a:t>
            </a:r>
            <a:r>
              <a:rPr lang="en-US" altLang="en-US" sz="2400" kern="1200" dirty="0">
                <a:solidFill>
                  <a:srgbClr val="000000"/>
                </a:solidFill>
                <a:latin typeface="Arial (Body)"/>
                <a:ea typeface="ＭＳ Ｐゴシック" charset="-128"/>
                <a:cs typeface="+mn-cs"/>
              </a:rPr>
              <a:t> (add to them) in pairs</a:t>
            </a:r>
          </a:p>
          <a:p>
            <a:pPr lvl="2" fontAlgn="base">
              <a:spcAft>
                <a:spcPct val="0"/>
              </a:spcAft>
            </a:pPr>
            <a:r>
              <a:rPr lang="en-US" altLang="en-US" sz="2400" kern="1200" dirty="0">
                <a:solidFill>
                  <a:srgbClr val="000000"/>
                </a:solidFill>
                <a:latin typeface="Arial (Body)"/>
                <a:ea typeface="ＭＳ Ｐゴシック" charset="-128"/>
                <a:cs typeface="+mn-cs"/>
              </a:rPr>
              <a:t>sourceX and targetX get incremented together</a:t>
            </a:r>
          </a:p>
          <a:p>
            <a:pPr lvl="2" fontAlgn="base">
              <a:spcAft>
                <a:spcPct val="0"/>
              </a:spcAft>
            </a:pPr>
            <a:r>
              <a:rPr lang="en-US" altLang="en-US" sz="2400" kern="1200" dirty="0">
                <a:solidFill>
                  <a:srgbClr val="000000"/>
                </a:solidFill>
                <a:latin typeface="Arial (Body)"/>
                <a:ea typeface="ＭＳ Ｐゴシック" charset="-128"/>
                <a:cs typeface="+mn-cs"/>
              </a:rPr>
              <a:t>sourceY and targetY get incremented together</a:t>
            </a:r>
          </a:p>
          <a:p>
            <a:pPr marL="741553" lvl="1" indent="-284353" fontAlgn="base">
              <a:spcAft>
                <a:spcPct val="0"/>
              </a:spcAft>
              <a:buFont typeface="Arial" panose="020B0604020202020204" pitchFamily="34" charset="0"/>
              <a:buChar char="–"/>
            </a:pPr>
            <a:r>
              <a:rPr lang="en-US" altLang="en-US" sz="2400" kern="1200" dirty="0">
                <a:solidFill>
                  <a:srgbClr val="000000"/>
                </a:solidFill>
                <a:latin typeface="Arial (Body)"/>
                <a:ea typeface="ＭＳ Ｐゴシック" charset="-128"/>
                <a:cs typeface="+mn-cs"/>
              </a:rPr>
              <a:t>The tricky parts are:</a:t>
            </a:r>
          </a:p>
          <a:p>
            <a:pPr lvl="2" fontAlgn="base">
              <a:spcAft>
                <a:spcPct val="0"/>
              </a:spcAft>
            </a:pPr>
            <a:r>
              <a:rPr lang="en-US" altLang="en-US" sz="2400" kern="1200" dirty="0">
                <a:solidFill>
                  <a:srgbClr val="000000"/>
                </a:solidFill>
                <a:latin typeface="Arial (Body)"/>
                <a:ea typeface="ＭＳ Ｐゴシック" charset="-128"/>
                <a:cs typeface="+mn-cs"/>
              </a:rPr>
              <a:t>Setting values </a:t>
            </a:r>
            <a:r>
              <a:rPr lang="en-US" altLang="en-US" sz="2400" b="1" kern="1200" dirty="0">
                <a:solidFill>
                  <a:srgbClr val="000000"/>
                </a:solidFill>
                <a:latin typeface="Arial (Body)"/>
                <a:ea typeface="ＭＳ Ｐゴシック" charset="-128"/>
                <a:cs typeface="+mn-cs"/>
              </a:rPr>
              <a:t>inside </a:t>
            </a:r>
            <a:r>
              <a:rPr lang="en-US" altLang="en-US" sz="2400" kern="1200" dirty="0">
                <a:solidFill>
                  <a:srgbClr val="000000"/>
                </a:solidFill>
                <a:latin typeface="Arial (Body)"/>
                <a:ea typeface="ＭＳ Ｐゴシック" charset="-128"/>
                <a:cs typeface="+mn-cs"/>
              </a:rPr>
              <a:t>the body of loops</a:t>
            </a:r>
          </a:p>
          <a:p>
            <a:pPr lvl="2" fontAlgn="base">
              <a:spcAft>
                <a:spcPct val="0"/>
              </a:spcAft>
            </a:pPr>
            <a:r>
              <a:rPr lang="en-US" altLang="en-US" sz="2400" kern="1200" dirty="0">
                <a:solidFill>
                  <a:srgbClr val="000000"/>
                </a:solidFill>
                <a:latin typeface="Arial (Body)"/>
                <a:ea typeface="ＭＳ Ｐゴシック" charset="-128"/>
                <a:cs typeface="+mn-cs"/>
              </a:rPr>
              <a:t>Incrementing at the </a:t>
            </a:r>
            <a:r>
              <a:rPr lang="en-US" altLang="en-US" sz="2400" b="1" kern="1200" dirty="0">
                <a:solidFill>
                  <a:srgbClr val="000000"/>
                </a:solidFill>
                <a:latin typeface="Arial (Body)"/>
                <a:ea typeface="ＭＳ Ｐゴシック" charset="-128"/>
                <a:cs typeface="+mn-cs"/>
              </a:rPr>
              <a:t>bottom</a:t>
            </a:r>
            <a:r>
              <a:rPr lang="en-US" altLang="en-US" sz="2400" kern="1200" dirty="0">
                <a:solidFill>
                  <a:srgbClr val="000000"/>
                </a:solidFill>
                <a:latin typeface="Arial (Body)"/>
                <a:ea typeface="ＭＳ Ｐゴシック" charset="-128"/>
                <a:cs typeface="+mn-cs"/>
              </a:rPr>
              <a:t> of loops</a:t>
            </a:r>
          </a:p>
        </p:txBody>
      </p:sp>
    </p:spTree>
    <p:extLst>
      <p:ext uri="{BB962C8B-B14F-4D97-AF65-F5344CB8AC3E}">
        <p14:creationId xmlns:p14="http://schemas.microsoft.com/office/powerpoint/2010/main" val="1152216212"/>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fontAlgn="base">
              <a:spcBef>
                <a:spcPct val="0"/>
              </a:spcBef>
              <a:spcAft>
                <a:spcPct val="0"/>
              </a:spcAft>
              <a:buClrTx/>
            </a:pPr>
            <a:r>
              <a:rPr lang="en-US" altLang="en-US" kern="1200" dirty="0" smtClean="0">
                <a:latin typeface="Times New Roman" panose="02020603050405020304" pitchFamily="18" charset="0"/>
                <a:ea typeface="ＭＳ Ｐゴシック" charset="-128"/>
              </a:rPr>
              <a:t>Copying Barb to a Canvas</a:t>
            </a:r>
            <a:endParaRPr lang="en-US" altLang="en-US" sz="2000" b="0" kern="1200" dirty="0">
              <a:latin typeface="Times New Roman" panose="02020603050405020304" pitchFamily="18" charset="0"/>
              <a:ea typeface="ＭＳ Ｐゴシック" charset="-128"/>
            </a:endParaRPr>
          </a:p>
        </p:txBody>
      </p:sp>
      <p:pic>
        <p:nvPicPr>
          <p:cNvPr id="4" name="Picture 3" descr="The computer code has 18 lines. The lines read as follows. Line 1. d e f copy Barb left parenthesis right parenthesis colon. Line 2, indented once. hash Set up the source and target pictures. Line 3, indented once. barb, f equals get Media Path left parenthesis double quote barbara period j p g double quote right parenthesis. Line 4, indented once. barb equals make Picture left parenthesis barb, f right parenthesis. Line 5, indented once. canvas f equals get Media Path left parenthesis double quote 7 in X 95 in period j p g double quote right parenthesis. Line 6, indented once. canvas f equals make Picture left parenthesis canvas f right parenthesis. Line 7, indented once. hash Now comma do the actual copying. Line 8, indented once. target X equals 0. Line 9, indented once. for source X in range left parenthesis 0 comma get Width left parenthesis barb right parenthesis right parenthesis colon. Line 10, indented twice. target Y equals 0. Line 11, indented twice. for source Y in range left parenthesis 0 comma get Height left parenthesis barb right parenthesis right parenthesis colon. Line 12, indented 3 times. color equals get Color left parenthesis get Pixel left parenthesis barb comma source X comma source Y right parenthesis right parenthesis. Line 13, indented 3 times. set Color left parenthesis get Pixel left parenthesis canvas comma target X comma target Y right parenthesis comma color right parenthesis. Line 14, indented 3 times. target Y equals target Y plus 1. Line 15, indented twice. Target X equals target X plus 1. Line 16, indented once. show left parenthesis barb right parenthesis. Line 17, indented once. show left parenthesis canvas right parenthesis. Line 18, indented once. return canvas."/>
          <p:cNvPicPr>
            <a:picLocks noChangeAspect="1"/>
          </p:cNvPicPr>
          <p:nvPr/>
        </p:nvPicPr>
        <p:blipFill rotWithShape="1">
          <a:blip r:embed="rId2">
            <a:extLst>
              <a:ext uri="{28A0092B-C50C-407E-A947-70E740481C1C}">
                <a14:useLocalDpi xmlns:a14="http://schemas.microsoft.com/office/drawing/2010/main" val="0"/>
              </a:ext>
            </a:extLst>
          </a:blip>
          <a:srcRect t="282" r="12296"/>
          <a:stretch/>
        </p:blipFill>
        <p:spPr>
          <a:xfrm>
            <a:off x="698224" y="1649492"/>
            <a:ext cx="4227738" cy="4516122"/>
          </a:xfrm>
          <a:prstGeom prst="rect">
            <a:avLst/>
          </a:prstGeom>
        </p:spPr>
      </p:pic>
      <p:pic>
        <p:nvPicPr>
          <p:cNvPr id="5" name="Picture 5" descr="A photo of a lady placed on the top left of a square canva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5423566" y="1833273"/>
            <a:ext cx="3056279" cy="4148559"/>
          </a:xfrm>
          <a:prstGeom prst="rect">
            <a:avLst/>
          </a:prstGeom>
          <a:noFill/>
          <a:ln>
            <a:solidFill>
              <a:schemeClr val="tx1"/>
            </a:solidFill>
            <a:miter lim="800000"/>
            <a:headEnd/>
            <a:tailEnd/>
          </a:ln>
        </p:spPr>
      </p:pic>
    </p:spTree>
    <p:extLst>
      <p:ext uri="{BB962C8B-B14F-4D97-AF65-F5344CB8AC3E}">
        <p14:creationId xmlns:p14="http://schemas.microsoft.com/office/powerpoint/2010/main" val="564492024"/>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fontAlgn="base">
              <a:spcBef>
                <a:spcPct val="0"/>
              </a:spcBef>
              <a:spcAft>
                <a:spcPct val="0"/>
              </a:spcAft>
              <a:buClrTx/>
            </a:pPr>
            <a:r>
              <a:rPr lang="en-US" altLang="en-US" kern="1200" dirty="0" smtClean="0">
                <a:latin typeface="Times New Roman" panose="02020603050405020304" pitchFamily="18" charset="0"/>
                <a:ea typeface="ＭＳ Ｐゴシック" charset="-128"/>
              </a:rPr>
              <a:t>Comments</a:t>
            </a:r>
            <a:endParaRPr lang="en-US" altLang="en-US" kern="1200" dirty="0">
              <a:latin typeface="Times New Roman" panose="02020603050405020304" pitchFamily="18" charset="0"/>
              <a:ea typeface="ＭＳ Ｐゴシック" charset="-128"/>
            </a:endParaRPr>
          </a:p>
        </p:txBody>
      </p:sp>
      <p:sp>
        <p:nvSpPr>
          <p:cNvPr id="3" name="Text Placeholder 2"/>
          <p:cNvSpPr>
            <a:spLocks noGrp="1"/>
          </p:cNvSpPr>
          <p:nvPr>
            <p:ph type="body" idx="1"/>
          </p:nvPr>
        </p:nvSpPr>
        <p:spPr/>
        <p:txBody>
          <a:bodyPr wrap="square" lIns="91425" tIns="91425" rIns="91425" bIns="91425">
            <a:spAutoFit/>
          </a:bodyPr>
          <a:lstStyle/>
          <a:p>
            <a:pPr marL="255651" lvl="0" indent="-255651" fontAlgn="base">
              <a:spcAft>
                <a:spcPct val="0"/>
              </a:spcAft>
              <a:buFont typeface="Arial" panose="020B0604020202020204" pitchFamily="34" charset="0"/>
              <a:buChar char="•"/>
              <a:tabLst/>
            </a:pPr>
            <a:r>
              <a:rPr lang="en-US" altLang="en-US" sz="2400" kern="1200" dirty="0">
                <a:solidFill>
                  <a:srgbClr val="000000"/>
                </a:solidFill>
                <a:latin typeface="Arial (Body)"/>
                <a:ea typeface="ＭＳ Ｐゴシック" charset="-128"/>
              </a:rPr>
              <a:t>Python ignores from </a:t>
            </a:r>
            <a:r>
              <a:rPr lang="en-US" altLang="ja-JP" sz="2400" kern="1200" dirty="0" smtClean="0">
                <a:solidFill>
                  <a:srgbClr val="000000"/>
                </a:solidFill>
                <a:latin typeface="Arial (Body)"/>
                <a:ea typeface="ＭＳ Ｐゴシック" charset="-128"/>
              </a:rPr>
              <a:t>“#” </a:t>
            </a:r>
            <a:r>
              <a:rPr lang="en-US" altLang="ja-JP" sz="2400" kern="1200" dirty="0">
                <a:solidFill>
                  <a:srgbClr val="000000"/>
                </a:solidFill>
                <a:latin typeface="Arial (Body)"/>
                <a:ea typeface="ＭＳ Ｐゴシック" charset="-128"/>
              </a:rPr>
              <a:t>through the rest of the line</a:t>
            </a:r>
          </a:p>
          <a:p>
            <a:pPr marL="255651" lvl="0" indent="-255651" fontAlgn="base">
              <a:spcAft>
                <a:spcPct val="0"/>
              </a:spcAft>
              <a:buFont typeface="Arial" panose="020B0604020202020204" pitchFamily="34" charset="0"/>
              <a:buChar char="•"/>
              <a:tabLst/>
            </a:pPr>
            <a:r>
              <a:rPr lang="en-US" altLang="en-US" sz="2400" kern="1200" dirty="0">
                <a:solidFill>
                  <a:srgbClr val="000000"/>
                </a:solidFill>
                <a:latin typeface="Arial (Body)"/>
                <a:ea typeface="ＭＳ Ｐゴシック" charset="-128"/>
              </a:rPr>
              <a:t>If you start a line with </a:t>
            </a:r>
            <a:r>
              <a:rPr lang="en-US" altLang="ja-JP" sz="2400" kern="1200" dirty="0" smtClean="0">
                <a:solidFill>
                  <a:srgbClr val="000000"/>
                </a:solidFill>
                <a:latin typeface="Arial (Body)"/>
                <a:ea typeface="ＭＳ Ｐゴシック" charset="-128"/>
              </a:rPr>
              <a:t>“#”, </a:t>
            </a:r>
            <a:r>
              <a:rPr lang="en-US" altLang="ja-JP" sz="2400" kern="1200" dirty="0">
                <a:solidFill>
                  <a:srgbClr val="000000"/>
                </a:solidFill>
                <a:latin typeface="Arial (Body)"/>
                <a:ea typeface="ＭＳ Ｐゴシック" charset="-128"/>
              </a:rPr>
              <a:t>the whole line is ignored</a:t>
            </a:r>
          </a:p>
          <a:p>
            <a:pPr marL="255651" lvl="0" indent="-255651" fontAlgn="base">
              <a:spcAft>
                <a:spcPct val="0"/>
              </a:spcAft>
              <a:buFont typeface="Arial" panose="020B0604020202020204" pitchFamily="34" charset="0"/>
              <a:buChar char="•"/>
              <a:tabLst/>
            </a:pPr>
            <a:r>
              <a:rPr lang="en-US" altLang="en-US" sz="2400" kern="1200" dirty="0">
                <a:solidFill>
                  <a:srgbClr val="000000"/>
                </a:solidFill>
                <a:latin typeface="Arial (Body)"/>
                <a:ea typeface="ＭＳ Ｐゴシック" charset="-128"/>
              </a:rPr>
              <a:t>Why do we want lines to be </a:t>
            </a:r>
            <a:r>
              <a:rPr lang="en-US" altLang="en-US" sz="2400" b="1" kern="1200" dirty="0">
                <a:solidFill>
                  <a:srgbClr val="000000"/>
                </a:solidFill>
                <a:latin typeface="Arial (Body)"/>
                <a:ea typeface="ＭＳ Ｐゴシック" charset="-128"/>
              </a:rPr>
              <a:t>ignored?</a:t>
            </a:r>
          </a:p>
          <a:p>
            <a:pPr marL="741553" lvl="1" indent="-284353" fontAlgn="base">
              <a:spcAft>
                <a:spcPct val="0"/>
              </a:spcAft>
              <a:buFont typeface="Arial" panose="020B0604020202020204" pitchFamily="34" charset="0"/>
              <a:buChar char="–"/>
            </a:pPr>
            <a:r>
              <a:rPr lang="en-US" altLang="en-US" sz="2400" kern="1200" dirty="0">
                <a:solidFill>
                  <a:srgbClr val="000000"/>
                </a:solidFill>
                <a:latin typeface="Arial (Body)"/>
                <a:ea typeface="ＭＳ Ｐゴシック" charset="-128"/>
                <a:cs typeface="+mn-cs"/>
              </a:rPr>
              <a:t>To be able to leave notes to ourselves or someone else about how the program works</a:t>
            </a:r>
          </a:p>
        </p:txBody>
      </p:sp>
    </p:spTree>
    <p:extLst>
      <p:ext uri="{BB962C8B-B14F-4D97-AF65-F5344CB8AC3E}">
        <p14:creationId xmlns:p14="http://schemas.microsoft.com/office/powerpoint/2010/main" val="480266385"/>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r>
              <a:rPr lang="en-US" altLang="en-US" dirty="0">
                <a:ea typeface="ＭＳ Ｐゴシック" charset="-128"/>
              </a:rPr>
              <a:t>Walking Through the Copying Function</a:t>
            </a:r>
            <a:endParaRPr lang="en-US" dirty="0">
              <a:latin typeface="Times New Roman" panose="02020603050405020304" pitchFamily="18" charset="0"/>
            </a:endParaRPr>
          </a:p>
        </p:txBody>
      </p:sp>
      <p:sp>
        <p:nvSpPr>
          <p:cNvPr id="3" name="Text Placeholder 2"/>
          <p:cNvSpPr>
            <a:spLocks noGrp="1"/>
          </p:cNvSpPr>
          <p:nvPr>
            <p:ph type="body" idx="1"/>
          </p:nvPr>
        </p:nvSpPr>
        <p:spPr>
          <a:xfrm>
            <a:off x="457201" y="1600200"/>
            <a:ext cx="2802194" cy="1723518"/>
          </a:xfrm>
        </p:spPr>
        <p:txBody>
          <a:bodyPr wrap="square" lIns="91425" tIns="91425" rIns="91425" bIns="91425">
            <a:spAutoFit/>
          </a:bodyPr>
          <a:lstStyle/>
          <a:p>
            <a:pPr marL="255651" lvl="0" indent="-255651" fontAlgn="base">
              <a:spcAft>
                <a:spcPct val="0"/>
              </a:spcAft>
              <a:buFont typeface="Arial" panose="020B0604020202020204" pitchFamily="34" charset="0"/>
              <a:buChar char="•"/>
            </a:pPr>
            <a:r>
              <a:rPr lang="en-US" altLang="en-US" sz="2000" kern="1200" dirty="0">
                <a:solidFill>
                  <a:srgbClr val="000000"/>
                </a:solidFill>
                <a:latin typeface="Arial (Body)"/>
                <a:ea typeface="ＭＳ Ｐゴシック" charset="-128"/>
              </a:rPr>
              <a:t>First, get the source (barb) and target (canvas) files and pictures as names we can use later.</a:t>
            </a:r>
          </a:p>
        </p:txBody>
      </p:sp>
      <p:pic>
        <p:nvPicPr>
          <p:cNvPr id="5" name="Picture 4" descr="The computer code has 18 lines. The lines read as follows. Line 1. d e f copy Barb left parenthesis right parenthesis colon. Line 2, indented once. hash Set up the source and target pictures. Line 3, indented once. barb, f equals get Media Path left parenthesis double quote barbara period j p g double quote right parenthesis. Line 4, indented once. barb equals make Picture left parenthesis barb, f right parenthesis. Line 5, indented once. canvas f equals get Media Path left parenthesis double quote 7 in X 95 in period j p g double quote right parenthesis. Line 6, indented once. canvas f equals make Picture left parenthesis canvas f right parenthesis. Lines 1 to 6 are highlighted. Line 7, indented once. hash Now comma do the actual copying. Line 8, indented once. target X equals 0. Line 9, indented once. for source X in range left parenthesis 0 comma get Width left parenthesis barb right parenthesis right parenthesis colon. Line 10, indented twice. target Y equals 0. Line 11, indented twice. for source Y in range left parenthesis 0 comma get Height left parenthesis barb right parenthesis right parenthesis colon. Line 12, indented 3 times. color equals get Color left parenthesis get Pixel left parenthesis barb comma source X comma source Y right parenthesis right parenthesis. Line 13, indented 3 times. set Color left parenthesis get Pixel left parenthesis canvas comma target X comma target Y right parenthesis comma color right parenthesis. Line 14, indented 3 times. target Y equals target Y plus 1. Line 15, indented twice. Target X equals target X plus 1. Line 16, indented once. show left parenthesis barb right parenthesis. Line 17, indented once. show left parenthesis canvas right parenthesis. Line 18, indented once. return canva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38852" y="1600200"/>
            <a:ext cx="4311533" cy="4570093"/>
          </a:xfrm>
          <a:prstGeom prst="rect">
            <a:avLst/>
          </a:prstGeom>
        </p:spPr>
      </p:pic>
    </p:spTree>
    <p:extLst>
      <p:ext uri="{BB962C8B-B14F-4D97-AF65-F5344CB8AC3E}">
        <p14:creationId xmlns:p14="http://schemas.microsoft.com/office/powerpoint/2010/main" val="241115068"/>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r>
              <a:rPr lang="en-US" dirty="0"/>
              <a:t>The </a:t>
            </a:r>
            <a:r>
              <a:rPr lang="en-US" dirty="0" smtClean="0"/>
              <a:t>Actual Copy</a:t>
            </a:r>
            <a:endParaRPr lang="en-US" dirty="0">
              <a:latin typeface="Times New Roman" panose="02020603050405020304" pitchFamily="18" charset="0"/>
            </a:endParaRPr>
          </a:p>
        </p:txBody>
      </p:sp>
      <p:sp>
        <p:nvSpPr>
          <p:cNvPr id="4" name="Text Placeholder 3"/>
          <p:cNvSpPr>
            <a:spLocks noGrp="1"/>
          </p:cNvSpPr>
          <p:nvPr>
            <p:ph type="body" idx="1"/>
          </p:nvPr>
        </p:nvSpPr>
        <p:spPr>
          <a:xfrm>
            <a:off x="457200" y="1600200"/>
            <a:ext cx="3480619" cy="2746876"/>
          </a:xfrm>
        </p:spPr>
        <p:txBody>
          <a:bodyPr wrap="square" lIns="91425" tIns="91425" rIns="91425" bIns="91425">
            <a:spAutoFit/>
          </a:bodyPr>
          <a:lstStyle/>
          <a:p>
            <a:pPr marL="255651" lvl="0" indent="-255651" fontAlgn="base">
              <a:spcAft>
                <a:spcPct val="0"/>
              </a:spcAft>
              <a:buFont typeface="Arial" panose="020B0604020202020204" pitchFamily="34" charset="0"/>
              <a:buChar char="•"/>
            </a:pPr>
            <a:r>
              <a:rPr lang="en-US" altLang="en-US" sz="2200" kern="1200" dirty="0">
                <a:solidFill>
                  <a:srgbClr val="000000"/>
                </a:solidFill>
                <a:latin typeface="Arial (Body)"/>
                <a:ea typeface="ＭＳ Ｐゴシック" charset="-128"/>
                <a:cs typeface="+mn-cs"/>
              </a:rPr>
              <a:t>We get the color of the pixel at sourceX and sourceY</a:t>
            </a:r>
          </a:p>
          <a:p>
            <a:pPr marL="255651" lvl="0" indent="-255651" fontAlgn="base">
              <a:spcAft>
                <a:spcPct val="0"/>
              </a:spcAft>
              <a:buFont typeface="Arial" panose="020B0604020202020204" pitchFamily="34" charset="0"/>
              <a:buChar char="•"/>
            </a:pPr>
            <a:r>
              <a:rPr lang="en-US" altLang="en-US" sz="2200" kern="1200" dirty="0">
                <a:solidFill>
                  <a:srgbClr val="000000"/>
                </a:solidFill>
                <a:latin typeface="Arial (Body)"/>
                <a:ea typeface="ＭＳ Ｐゴシック" charset="-128"/>
                <a:cs typeface="+mn-cs"/>
              </a:rPr>
              <a:t>We set (copy) the color to the pixel in the target picture at targetX and </a:t>
            </a:r>
            <a:r>
              <a:rPr lang="en-US" altLang="en-US" sz="2200" kern="1200" dirty="0" smtClean="0">
                <a:solidFill>
                  <a:srgbClr val="000000"/>
                </a:solidFill>
                <a:latin typeface="Arial (Body)"/>
                <a:ea typeface="ＭＳ Ｐゴシック" charset="-128"/>
                <a:cs typeface="+mn-cs"/>
              </a:rPr>
              <a:t>targetY</a:t>
            </a:r>
            <a:endParaRPr lang="en-US" altLang="en-US" sz="2200" kern="1200" dirty="0">
              <a:solidFill>
                <a:srgbClr val="000000"/>
              </a:solidFill>
              <a:latin typeface="Arial (Body)"/>
              <a:ea typeface="ＭＳ Ｐゴシック" charset="-128"/>
              <a:cs typeface="+mn-cs"/>
            </a:endParaRPr>
          </a:p>
        </p:txBody>
      </p:sp>
      <p:pic>
        <p:nvPicPr>
          <p:cNvPr id="5" name="Picture 4" descr="The computer code has 18 lines. The lines read as follows. Line 1. d e f copy Barb left parenthesis right parenthesis colon. Line 2, indented once. hash Set up the source and target pictures. Line 3, indented once. barb, f equals get Media Path left parenthesis double quote barbara period j p g double quote right parenthesis. Line 4, indented once. barb equals make Picture left parenthesis barb, f right parenthesis. Line 5, indented once. canvas f equals get Media Path left parenthesis double quote 7 in X 95 in period j p g double quote right parenthesis. Line 6, indented once. canvas f equals make Picture left parenthesis canvas f right parenthesis. Line 7, indented once. hash Now comma do the actual copying. Line 8, indented once. target X equals 0. Line 9, indented once. for source X in range left parenthesis 0 comma get Width left parenthesis barb right parenthesis right parenthesis colon. Line 10, indented twice. target Y equals 0. Line 11, indented twice. for source Y in range left parenthesis 0 comma get Height left parenthesis barb right parenthesis right parenthesis colon. Line 12, indented 3 times. color equals get Color left parenthesis get Pixel left parenthesis barb comma source X comma source Y right parenthesis right parenthesis. Line 13, indented 3 times. set Color left parenthesis get Pixel left parenthesis canvas comma target X comma target Y right parenthesis comma color right parenthesis. Line 14, indented 3 times. target Y equals target Y plus 1. Line 15, indented twice. Target X equals target X plus 1. Lines 12 to 15 are highlighted. Line 16, indented once. show left parenthesis barb right parenthesis. Line 17, indented once. show left parenthesis canvas right parenthesis. Line 18, indented once. return canva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43534" y="1600200"/>
            <a:ext cx="4231682" cy="4554952"/>
          </a:xfrm>
          <a:prstGeom prst="rect">
            <a:avLst/>
          </a:prstGeom>
        </p:spPr>
      </p:pic>
    </p:spTree>
    <p:extLst>
      <p:ext uri="{BB962C8B-B14F-4D97-AF65-F5344CB8AC3E}">
        <p14:creationId xmlns:p14="http://schemas.microsoft.com/office/powerpoint/2010/main" val="1712728958"/>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fontAlgn="base">
              <a:spcBef>
                <a:spcPct val="0"/>
              </a:spcBef>
              <a:spcAft>
                <a:spcPct val="0"/>
              </a:spcAft>
              <a:buClrTx/>
            </a:pPr>
            <a:r>
              <a:rPr lang="en-US" altLang="en-US" kern="1200" dirty="0">
                <a:latin typeface="Times New Roman" panose="02020603050405020304" pitchFamily="18" charset="0"/>
                <a:ea typeface="ＭＳ Ｐゴシック" charset="-128"/>
              </a:rPr>
              <a:t>Setting up the Copy Loop</a:t>
            </a:r>
            <a:endParaRPr lang="en-US" altLang="en-US" sz="2000" b="0" kern="1200" dirty="0">
              <a:latin typeface="Times New Roman" panose="02020603050405020304" pitchFamily="18" charset="0"/>
              <a:ea typeface="ＭＳ Ｐゴシック" charset="-128"/>
            </a:endParaRPr>
          </a:p>
        </p:txBody>
      </p:sp>
      <p:sp>
        <p:nvSpPr>
          <p:cNvPr id="4" name="Text Placeholder 3"/>
          <p:cNvSpPr>
            <a:spLocks noGrp="1"/>
          </p:cNvSpPr>
          <p:nvPr>
            <p:ph type="body" idx="1"/>
          </p:nvPr>
        </p:nvSpPr>
        <p:spPr>
          <a:xfrm>
            <a:off x="457200" y="1600200"/>
            <a:ext cx="3688080" cy="4531980"/>
          </a:xfrm>
        </p:spPr>
        <p:txBody>
          <a:bodyPr wrap="square" lIns="91425" tIns="91425" rIns="91425" bIns="91425">
            <a:spAutoFit/>
          </a:bodyPr>
          <a:lstStyle/>
          <a:p>
            <a:pPr marL="255651" lvl="0" indent="-255651" fontAlgn="base">
              <a:spcAft>
                <a:spcPct val="0"/>
              </a:spcAft>
              <a:buFont typeface="Arial" panose="020B0604020202020204" pitchFamily="34" charset="0"/>
              <a:buChar char="•"/>
            </a:pPr>
            <a:r>
              <a:rPr lang="en-US" altLang="en-US" sz="2000" kern="1200" dirty="0">
                <a:solidFill>
                  <a:srgbClr val="000000"/>
                </a:solidFill>
                <a:latin typeface="Arial (Body)"/>
                <a:ea typeface="ＭＳ Ｐゴシック" charset="-128"/>
              </a:rPr>
              <a:t>targetX gets set to 0 at the beginning</a:t>
            </a:r>
          </a:p>
          <a:p>
            <a:pPr marL="255651" lvl="0" indent="-255651" fontAlgn="base">
              <a:spcAft>
                <a:spcPct val="0"/>
              </a:spcAft>
              <a:buFont typeface="Arial" panose="020B0604020202020204" pitchFamily="34" charset="0"/>
              <a:buChar char="•"/>
            </a:pPr>
            <a:r>
              <a:rPr lang="en-US" altLang="en-US" sz="2000" kern="1200" dirty="0">
                <a:solidFill>
                  <a:srgbClr val="000000"/>
                </a:solidFill>
                <a:latin typeface="Arial (Body)"/>
                <a:ea typeface="ＭＳ Ｐゴシック" charset="-128"/>
              </a:rPr>
              <a:t>sourceX will range across the width of the source picture</a:t>
            </a:r>
          </a:p>
          <a:p>
            <a:pPr marL="255651" lvl="0" indent="-255651" fontAlgn="base">
              <a:spcAft>
                <a:spcPct val="0"/>
              </a:spcAft>
              <a:buFont typeface="Arial" panose="020B0604020202020204" pitchFamily="34" charset="0"/>
              <a:buChar char="•"/>
            </a:pPr>
            <a:r>
              <a:rPr lang="pt-BR" altLang="en-US" sz="2000" b="1" kern="1200" dirty="0" smtClean="0">
                <a:solidFill>
                  <a:srgbClr val="000000"/>
                </a:solidFill>
                <a:latin typeface="Arial (Body)"/>
                <a:ea typeface="ＭＳ Ｐゴシック" charset="-128"/>
              </a:rPr>
              <a:t>Inside </a:t>
            </a:r>
            <a:r>
              <a:rPr lang="en-US" altLang="en-US" sz="2000" kern="1200" dirty="0" smtClean="0">
                <a:solidFill>
                  <a:srgbClr val="000000"/>
                </a:solidFill>
                <a:latin typeface="Arial (Body)"/>
                <a:ea typeface="ＭＳ Ｐゴシック" charset="-128"/>
              </a:rPr>
              <a:t>the </a:t>
            </a:r>
            <a:r>
              <a:rPr lang="en-US" altLang="en-US" sz="2000" kern="1200" dirty="0">
                <a:solidFill>
                  <a:srgbClr val="000000"/>
                </a:solidFill>
                <a:latin typeface="Arial (Body)"/>
                <a:ea typeface="ＭＳ Ｐゴシック" charset="-128"/>
              </a:rPr>
              <a:t>loop, we set targetY to 0</a:t>
            </a:r>
          </a:p>
          <a:p>
            <a:pPr marL="741553" lvl="1" indent="-284353" fontAlgn="base">
              <a:spcAft>
                <a:spcPct val="0"/>
              </a:spcAft>
              <a:buFont typeface="Arial" panose="020B0604020202020204" pitchFamily="34" charset="0"/>
              <a:buChar char="–"/>
            </a:pPr>
            <a:r>
              <a:rPr lang="en-US" altLang="en-US" sz="2000" b="1" kern="1200" dirty="0">
                <a:solidFill>
                  <a:srgbClr val="000000"/>
                </a:solidFill>
                <a:latin typeface="Arial (Body)"/>
                <a:ea typeface="ＭＳ Ｐゴシック" charset="-128"/>
                <a:cs typeface="+mn-cs"/>
              </a:rPr>
              <a:t>Inside</a:t>
            </a:r>
            <a:r>
              <a:rPr lang="en-US" altLang="en-US" sz="2000" kern="1200" dirty="0">
                <a:solidFill>
                  <a:srgbClr val="000000"/>
                </a:solidFill>
                <a:latin typeface="Arial (Body)"/>
                <a:ea typeface="ＭＳ Ｐゴシック" charset="-128"/>
                <a:cs typeface="+mn-cs"/>
              </a:rPr>
              <a:t> because we want it to start at 0 each time we do a new X</a:t>
            </a:r>
          </a:p>
          <a:p>
            <a:pPr marL="255651" lvl="0" indent="-255651" fontAlgn="base">
              <a:spcAft>
                <a:spcPct val="0"/>
              </a:spcAft>
              <a:buFont typeface="Arial" panose="020B0604020202020204" pitchFamily="34" charset="0"/>
              <a:buChar char="•"/>
            </a:pPr>
            <a:r>
              <a:rPr lang="en-US" altLang="en-US" sz="2000" kern="1200" dirty="0">
                <a:solidFill>
                  <a:srgbClr val="000000"/>
                </a:solidFill>
                <a:latin typeface="Arial (Body)"/>
                <a:ea typeface="ＭＳ Ｐゴシック" charset="-128"/>
              </a:rPr>
              <a:t>sourceY will range from 0 to one less height of source</a:t>
            </a:r>
          </a:p>
        </p:txBody>
      </p:sp>
      <p:pic>
        <p:nvPicPr>
          <p:cNvPr id="5" name="Picture 4" descr="The computer code has 18 lines. The lines read as follows. Line 1. d e f copy Barb left parenthesis right parenthesis colon. Line 2, indented once. hash Set up the source and target pictures. Line 3, indented once. barb, f equals get Media Path left parenthesis double quote barbara period j p g double quote right parenthesis. Line 4, indented once. barb equals make Picture left parenthesis barb, f right parenthesis. Line 5, indented once. canvas f equals get Media Path left parenthesis double quote 7 in X 9 5 in period j p g double quote right parenthesis. Line 6, indented once. canvas f equals make Picture left parenthesis canvas f right parenthesis. Line 7, indented once. hash Now comma do the actual copying. Line 8, indented once. target X equals 0. Line 9, indented once. for source X in range left parenthesis 0 comma get Width left parenthesis barb right parenthesis right parenthesis colon. Line 10, indented twice. target Y equals 0. Line 11, indented twice. for source Y in range left parenthesis 0 comma get Height left parenthesis barb right parenthesis right parenthesis colon. Line 12, indented 3 times. color equals get Color left parenthesis get Pixel left parenthesis barb comma source X comma source Y right parenthesis right parenthesis. Line 13, indented 3 times. set Color left parenthesis get Pixel left parenthesis canvas comma target X comma target Y right parenthesis comma color right parenthesis. Line 14, indented 3 times. target Y equals target Y plus 1. Line 15, indented twice. Target X equals target X plus 1. Lines 7 to 15 are highlighted. Line 16, indented once. show left parenthesis barb right parenthesis. Line 17, indented once. show left parenthesis canvas right parenthesis. Line 18, indented once. return canvas."/>
          <p:cNvPicPr>
            <a:picLocks noChangeAspect="1"/>
          </p:cNvPicPr>
          <p:nvPr/>
        </p:nvPicPr>
        <p:blipFill rotWithShape="1">
          <a:blip r:embed="rId2">
            <a:extLst>
              <a:ext uri="{28A0092B-C50C-407E-A947-70E740481C1C}">
                <a14:useLocalDpi xmlns:a14="http://schemas.microsoft.com/office/drawing/2010/main" val="0"/>
              </a:ext>
            </a:extLst>
          </a:blip>
          <a:srcRect t="1283" b="-1"/>
          <a:stretch/>
        </p:blipFill>
        <p:spPr>
          <a:xfrm>
            <a:off x="4284076" y="1706880"/>
            <a:ext cx="4433204" cy="4440540"/>
          </a:xfrm>
          <a:prstGeom prst="rect">
            <a:avLst/>
          </a:prstGeom>
        </p:spPr>
      </p:pic>
    </p:spTree>
    <p:extLst>
      <p:ext uri="{BB962C8B-B14F-4D97-AF65-F5344CB8AC3E}">
        <p14:creationId xmlns:p14="http://schemas.microsoft.com/office/powerpoint/2010/main" val="1033270940"/>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a:spcBef>
                <a:spcPct val="0"/>
              </a:spcBef>
              <a:buClrTx/>
              <a:defRPr/>
            </a:pPr>
            <a:r>
              <a:rPr lang="en-US" kern="1200" dirty="0" smtClean="0">
                <a:latin typeface="Times New Roman" panose="02020603050405020304" pitchFamily="18" charset="0"/>
                <a:ea typeface="+mj-ea"/>
                <a:cs typeface="+mj-cs"/>
              </a:rPr>
              <a:t>Ending the Loop</a:t>
            </a:r>
            <a:endParaRPr lang="en-US" sz="2000" b="0" kern="1200" dirty="0">
              <a:latin typeface="Times New Roman" panose="02020603050405020304" pitchFamily="18" charset="0"/>
              <a:ea typeface="+mj-ea"/>
              <a:cs typeface="+mj-cs"/>
            </a:endParaRPr>
          </a:p>
        </p:txBody>
      </p:sp>
      <p:sp>
        <p:nvSpPr>
          <p:cNvPr id="4" name="Text Placeholder 3"/>
          <p:cNvSpPr>
            <a:spLocks noGrp="1"/>
          </p:cNvSpPr>
          <p:nvPr>
            <p:ph type="body" idx="1"/>
          </p:nvPr>
        </p:nvSpPr>
        <p:spPr>
          <a:xfrm>
            <a:off x="457200" y="1600200"/>
            <a:ext cx="3628103" cy="4485813"/>
          </a:xfrm>
        </p:spPr>
        <p:txBody>
          <a:bodyPr wrap="square" lIns="91425" tIns="91425" rIns="91425" bIns="91425">
            <a:spAutoFit/>
          </a:bodyPr>
          <a:lstStyle/>
          <a:p>
            <a:pPr fontAlgn="base">
              <a:spcAft>
                <a:spcPct val="0"/>
              </a:spcAft>
              <a:buClr>
                <a:schemeClr val="tx2"/>
              </a:buClr>
            </a:pPr>
            <a:r>
              <a:rPr lang="en-US" altLang="en-US" sz="1800" kern="1200" dirty="0">
                <a:solidFill>
                  <a:srgbClr val="000000"/>
                </a:solidFill>
                <a:latin typeface="+mn-lt"/>
                <a:ea typeface="ＭＳ Ｐゴシック" charset="-128"/>
                <a:cs typeface="+mn-cs"/>
              </a:rPr>
              <a:t>Just before we end the sourceY loop, we increment targetY</a:t>
            </a:r>
          </a:p>
          <a:p>
            <a:pPr lvl="1" indent="-285750" fontAlgn="base"/>
            <a:r>
              <a:rPr lang="en-US" altLang="en-US" sz="1800" kern="1200" dirty="0" smtClean="0">
                <a:solidFill>
                  <a:srgbClr val="000000"/>
                </a:solidFill>
                <a:latin typeface="+mn-lt"/>
                <a:ea typeface="ＭＳ Ｐゴシック" charset="-128"/>
                <a:cs typeface="+mn-cs"/>
              </a:rPr>
              <a:t>It</a:t>
            </a:r>
            <a:r>
              <a:rPr lang="fr-FR" altLang="ja-JP" sz="1800" kern="1200" dirty="0" smtClean="0">
                <a:solidFill>
                  <a:srgbClr val="000000"/>
                </a:solidFill>
                <a:latin typeface="+mn-lt"/>
                <a:ea typeface="ＭＳ Ｐゴシック" charset="-128"/>
                <a:cs typeface="+mn-cs"/>
              </a:rPr>
              <a:t>’</a:t>
            </a:r>
            <a:r>
              <a:rPr lang="en-US" altLang="ja-JP" sz="1800" kern="1200" dirty="0" smtClean="0">
                <a:solidFill>
                  <a:srgbClr val="000000"/>
                </a:solidFill>
                <a:latin typeface="+mn-lt"/>
                <a:ea typeface="ＭＳ Ｐゴシック" charset="-128"/>
                <a:cs typeface="+mn-cs"/>
              </a:rPr>
              <a:t>s </a:t>
            </a:r>
            <a:r>
              <a:rPr lang="en-US" altLang="ja-JP" sz="1800" kern="1200" dirty="0">
                <a:solidFill>
                  <a:srgbClr val="000000"/>
                </a:solidFill>
                <a:latin typeface="+mn-lt"/>
                <a:ea typeface="ＭＳ Ｐゴシック" charset="-128"/>
                <a:cs typeface="+mn-cs"/>
              </a:rPr>
              <a:t>now set up for the next time through the loop</a:t>
            </a:r>
          </a:p>
          <a:p>
            <a:pPr lvl="1" indent="-285750" fontAlgn="base"/>
            <a:r>
              <a:rPr lang="en-US" altLang="en-US" sz="1800" kern="1200" dirty="0" smtClean="0">
                <a:solidFill>
                  <a:srgbClr val="000000"/>
                </a:solidFill>
                <a:latin typeface="+mn-lt"/>
                <a:ea typeface="ＭＳ Ｐゴシック" charset="-128"/>
                <a:cs typeface="+mn-cs"/>
              </a:rPr>
              <a:t>It</a:t>
            </a:r>
            <a:r>
              <a:rPr lang="fr-FR" altLang="ja-JP" sz="1800" kern="1200" dirty="0" smtClean="0">
                <a:solidFill>
                  <a:srgbClr val="000000"/>
                </a:solidFill>
                <a:latin typeface="+mn-lt"/>
                <a:ea typeface="ＭＳ Ｐゴシック" charset="-128"/>
                <a:cs typeface="+mn-cs"/>
              </a:rPr>
              <a:t>’</a:t>
            </a:r>
            <a:r>
              <a:rPr lang="en-US" altLang="ja-JP" sz="1800" kern="1200" dirty="0" smtClean="0">
                <a:solidFill>
                  <a:srgbClr val="000000"/>
                </a:solidFill>
                <a:latin typeface="+mn-lt"/>
                <a:ea typeface="ＭＳ Ｐゴシック" charset="-128"/>
                <a:cs typeface="+mn-cs"/>
              </a:rPr>
              <a:t>s </a:t>
            </a:r>
            <a:r>
              <a:rPr lang="en-US" altLang="ja-JP" sz="1800" kern="1200" dirty="0">
                <a:solidFill>
                  <a:srgbClr val="000000"/>
                </a:solidFill>
                <a:latin typeface="+mn-lt"/>
                <a:ea typeface="ＭＳ Ｐゴシック" charset="-128"/>
                <a:cs typeface="+mn-cs"/>
              </a:rPr>
              <a:t>set correctly for the next value of </a:t>
            </a:r>
            <a:r>
              <a:rPr lang="en-US" altLang="ja-JP" sz="1800" kern="1200" dirty="0" smtClean="0">
                <a:solidFill>
                  <a:srgbClr val="000000"/>
                </a:solidFill>
                <a:latin typeface="+mn-lt"/>
                <a:ea typeface="ＭＳ Ｐゴシック" charset="-128"/>
                <a:cs typeface="+mn-cs"/>
              </a:rPr>
              <a:t>sourceY</a:t>
            </a:r>
          </a:p>
          <a:p>
            <a:pPr fontAlgn="base">
              <a:spcAft>
                <a:spcPct val="0"/>
              </a:spcAft>
              <a:buClr>
                <a:schemeClr val="tx2"/>
              </a:buClr>
            </a:pPr>
            <a:r>
              <a:rPr lang="en-US" altLang="en-US" sz="1800" kern="1200" dirty="0">
                <a:solidFill>
                  <a:srgbClr val="000000"/>
                </a:solidFill>
                <a:latin typeface="+mn-lt"/>
                <a:ea typeface="ＭＳ Ｐゴシック" charset="-128"/>
                <a:cs typeface="+mn-cs"/>
              </a:rPr>
              <a:t>Just before we end the sourceX loop, we increment the targetX</a:t>
            </a:r>
          </a:p>
          <a:p>
            <a:pPr lvl="1" indent="-285750">
              <a:buClr>
                <a:schemeClr val="accent2"/>
              </a:buClr>
            </a:pPr>
            <a:r>
              <a:rPr lang="en-US" altLang="en-US" sz="1800" dirty="0">
                <a:latin typeface="+mn-lt"/>
              </a:rPr>
              <a:t>Note carefully the indentation to figure out which goes with which </a:t>
            </a:r>
            <a:r>
              <a:rPr lang="en-US" altLang="en-US" sz="1800" dirty="0" smtClean="0">
                <a:latin typeface="+mn-lt"/>
              </a:rPr>
              <a:t>loop</a:t>
            </a:r>
            <a:endParaRPr lang="en-US" altLang="en-US" sz="1800" dirty="0">
              <a:latin typeface="+mn-lt"/>
            </a:endParaRPr>
          </a:p>
        </p:txBody>
      </p:sp>
      <p:pic>
        <p:nvPicPr>
          <p:cNvPr id="5" name="Picture 4" descr="The computer code has 18 lines. The lines read as follows. Line 1. d e f copy Barb left parenthesis right parenthesis colon. Line 2, indented once. hash Set up the source and target pictures. Line 3, indented once. barb, f equals get Media Path left parenthesis double quote barbara period j p g double quote right parenthesis. Line 4, indented once. barb equals make Picture left parenthesis barb, f right parenthesis. Line 5, indented once. canvas f equals get Media Path left parenthesis double quote 7 I n X 9 5 in period j p g double quote right parenthesis. Line 6, indented once. canvas f equals make Picture left parenthesis canvas f right parenthesis. Line 7, indented once. hash Now comma do the actual copying. Line 8, indented once. target X equals 0. Line 9, indented once. for source X in range left parenthesis 0 comma get Width left parenthesis barb right parenthesis right parenthesis colon. Line 10, indented twice. target Y equals 0. Line 11, indented twice. for source Y in range left parenthesis 0 comma get Height left parenthesis barb right parenthesis right parenthesis colon. Line 12, indented 3 times. color equals get Color left parenthesis get Pixel left parenthesis barb comma source X comma source Y right parenthesis right parenthesis. Line 13, indented 3 times. set Color left parenthesis get Pixel left parenthesis canvas comma target X comma target Y right parenthesis comma color right parenthesis. Line 14, indented 3 times. target Y equals target Y plus 1. Line 15, indented twice. Target X equals target X plus 1. Lines 14 and 15 are highlighted. Line 16, indented once. show left parenthesis barb right parenthesis. Line 17, indented once. show left parenthesis canvas right parenthesis. Line 18, indented once. return canva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42521" y="1600200"/>
            <a:ext cx="4244279" cy="4598955"/>
          </a:xfrm>
          <a:prstGeom prst="rect">
            <a:avLst/>
          </a:prstGeom>
        </p:spPr>
      </p:pic>
    </p:spTree>
    <p:extLst>
      <p:ext uri="{BB962C8B-B14F-4D97-AF65-F5344CB8AC3E}">
        <p14:creationId xmlns:p14="http://schemas.microsoft.com/office/powerpoint/2010/main" val="2738615410"/>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fontAlgn="base">
              <a:spcBef>
                <a:spcPct val="0"/>
              </a:spcBef>
              <a:spcAft>
                <a:spcPct val="0"/>
              </a:spcAft>
              <a:buClrTx/>
            </a:pPr>
            <a:r>
              <a:rPr lang="en-US" altLang="en-US" kern="1200" dirty="0" smtClean="0">
                <a:latin typeface="Times New Roman" panose="02020603050405020304" pitchFamily="18" charset="0"/>
                <a:ea typeface="ＭＳ Ｐゴシック" charset="-128"/>
              </a:rPr>
              <a:t>What’s This Naming Something as Itself?</a:t>
            </a:r>
            <a:endParaRPr lang="en-US" altLang="en-US" kern="1200" dirty="0">
              <a:latin typeface="Times New Roman" panose="02020603050405020304" pitchFamily="18" charset="0"/>
              <a:ea typeface="ＭＳ Ｐゴシック" charset="-128"/>
            </a:endParaRPr>
          </a:p>
        </p:txBody>
      </p:sp>
      <p:sp>
        <p:nvSpPr>
          <p:cNvPr id="3" name="Text Placeholder 2"/>
          <p:cNvSpPr>
            <a:spLocks noGrp="1"/>
          </p:cNvSpPr>
          <p:nvPr>
            <p:ph type="body" idx="1"/>
          </p:nvPr>
        </p:nvSpPr>
        <p:spPr>
          <a:xfrm>
            <a:off x="457200" y="1600200"/>
            <a:ext cx="8229600" cy="3016180"/>
          </a:xfrm>
        </p:spPr>
        <p:txBody>
          <a:bodyPr wrap="square" lIns="91425" tIns="91425" rIns="91425" bIns="91425">
            <a:spAutoFit/>
          </a:bodyPr>
          <a:lstStyle/>
          <a:p>
            <a:pPr marL="255651" lvl="0" indent="-255651" fontAlgn="base">
              <a:spcAft>
                <a:spcPct val="0"/>
              </a:spcAft>
              <a:buFont typeface="Arial" panose="020B0604020202020204" pitchFamily="34" charset="0"/>
              <a:buChar char="•"/>
              <a:tabLst/>
            </a:pPr>
            <a:r>
              <a:rPr lang="en-US" altLang="en-US" sz="2400" b="1" kern="1200" dirty="0">
                <a:solidFill>
                  <a:srgbClr val="000000"/>
                </a:solidFill>
                <a:latin typeface="Arial (Body)"/>
                <a:ea typeface="ＭＳ Ｐゴシック" charset="-128"/>
              </a:rPr>
              <a:t>targetX = targetX + 1</a:t>
            </a:r>
          </a:p>
          <a:p>
            <a:pPr marL="255651" lvl="0" indent="-255651" fontAlgn="base">
              <a:spcAft>
                <a:spcPct val="0"/>
              </a:spcAft>
              <a:buFont typeface="Arial" panose="020B0604020202020204" pitchFamily="34" charset="0"/>
              <a:buChar char="•"/>
              <a:tabLst/>
            </a:pPr>
            <a:r>
              <a:rPr lang="en-US" altLang="en-US" sz="2400" kern="1200" dirty="0">
                <a:solidFill>
                  <a:srgbClr val="000000"/>
                </a:solidFill>
                <a:latin typeface="Arial (Body)"/>
                <a:ea typeface="ＭＳ Ｐゴシック" charset="-128"/>
              </a:rPr>
              <a:t>This </a:t>
            </a:r>
            <a:r>
              <a:rPr lang="en-US" altLang="en-US" sz="2400" kern="1200" dirty="0" smtClean="0">
                <a:solidFill>
                  <a:srgbClr val="000000"/>
                </a:solidFill>
                <a:latin typeface="Arial (Body)"/>
                <a:ea typeface="ＭＳ Ｐゴシック" charset="-128"/>
              </a:rPr>
              <a:t>isn</a:t>
            </a:r>
            <a:r>
              <a:rPr lang="fr-FR" altLang="ja-JP" sz="2400" kern="1200" dirty="0" smtClean="0">
                <a:solidFill>
                  <a:srgbClr val="000000"/>
                </a:solidFill>
                <a:latin typeface="Arial (Body)"/>
                <a:ea typeface="ＭＳ Ｐゴシック" charset="-128"/>
              </a:rPr>
              <a:t>’</a:t>
            </a:r>
            <a:r>
              <a:rPr lang="en-US" altLang="ja-JP" sz="2400" kern="1200" dirty="0" smtClean="0">
                <a:solidFill>
                  <a:srgbClr val="000000"/>
                </a:solidFill>
                <a:latin typeface="Arial (Body)"/>
                <a:ea typeface="ＭＳ Ｐゴシック" charset="-128"/>
              </a:rPr>
              <a:t>t </a:t>
            </a:r>
            <a:r>
              <a:rPr lang="en-US" altLang="ja-JP" sz="2400" kern="1200" dirty="0">
                <a:solidFill>
                  <a:srgbClr val="000000"/>
                </a:solidFill>
                <a:latin typeface="Arial (Body)"/>
                <a:ea typeface="ＭＳ Ｐゴシック" charset="-128"/>
              </a:rPr>
              <a:t>really naming something as itself</a:t>
            </a:r>
          </a:p>
          <a:p>
            <a:pPr marL="741553" lvl="1" indent="-284353" fontAlgn="base">
              <a:spcAft>
                <a:spcPct val="0"/>
              </a:spcAft>
              <a:buFont typeface="Arial" panose="020B0604020202020204" pitchFamily="34" charset="0"/>
              <a:buChar char="–"/>
            </a:pPr>
            <a:r>
              <a:rPr lang="en-US" altLang="en-US" sz="2400" kern="1200" dirty="0">
                <a:solidFill>
                  <a:srgbClr val="000000"/>
                </a:solidFill>
                <a:latin typeface="Arial (Body)"/>
                <a:ea typeface="ＭＳ Ｐゴシック" charset="-128"/>
                <a:cs typeface="+mn-cs"/>
              </a:rPr>
              <a:t>targetX + 1 is </a:t>
            </a:r>
            <a:r>
              <a:rPr lang="en-US" altLang="en-US" sz="2400" b="1" kern="1200" dirty="0">
                <a:solidFill>
                  <a:srgbClr val="000000"/>
                </a:solidFill>
                <a:latin typeface="Arial (Body)"/>
                <a:ea typeface="ＭＳ Ｐゴシック" charset="-128"/>
                <a:cs typeface="+mn-cs"/>
              </a:rPr>
              <a:t>evaluated</a:t>
            </a:r>
          </a:p>
          <a:p>
            <a:pPr lvl="2" fontAlgn="base">
              <a:spcAft>
                <a:spcPct val="0"/>
              </a:spcAft>
            </a:pPr>
            <a:r>
              <a:rPr lang="en-US" altLang="en-US" sz="2400" kern="1200" dirty="0">
                <a:solidFill>
                  <a:srgbClr val="000000"/>
                </a:solidFill>
                <a:latin typeface="Arial (Body)"/>
                <a:ea typeface="ＭＳ Ｐゴシック" charset="-128"/>
                <a:cs typeface="+mn-cs"/>
              </a:rPr>
              <a:t>It will result in the number after targetX</a:t>
            </a:r>
          </a:p>
          <a:p>
            <a:pPr marL="741553" lvl="1" indent="-284353" fontAlgn="base">
              <a:spcAft>
                <a:spcPct val="0"/>
              </a:spcAft>
              <a:buFont typeface="Arial" panose="020B0604020202020204" pitchFamily="34" charset="0"/>
              <a:buChar char="–"/>
            </a:pPr>
            <a:r>
              <a:rPr lang="en-US" altLang="en-US" sz="2400" kern="1200" dirty="0">
                <a:solidFill>
                  <a:srgbClr val="000000"/>
                </a:solidFill>
                <a:latin typeface="Arial (Body)"/>
                <a:ea typeface="ＭＳ Ｐゴシック" charset="-128"/>
                <a:cs typeface="+mn-cs"/>
              </a:rPr>
              <a:t>targetX = then sets the value of targetX</a:t>
            </a:r>
          </a:p>
          <a:p>
            <a:pPr marL="255651" lvl="0" indent="-255651" fontAlgn="base">
              <a:spcAft>
                <a:spcPct val="0"/>
              </a:spcAft>
              <a:buFont typeface="Arial" panose="020B0604020202020204" pitchFamily="34" charset="0"/>
              <a:buChar char="•"/>
              <a:tabLst/>
            </a:pPr>
            <a:r>
              <a:rPr lang="en-US" altLang="en-US" sz="2400" kern="1200" dirty="0">
                <a:solidFill>
                  <a:srgbClr val="000000"/>
                </a:solidFill>
                <a:latin typeface="Arial (Body)"/>
                <a:ea typeface="ＭＳ Ｐゴシック" charset="-128"/>
              </a:rPr>
              <a:t>The result is that targetX gets incremented by 1</a:t>
            </a:r>
          </a:p>
        </p:txBody>
      </p:sp>
    </p:spTree>
    <p:extLst>
      <p:ext uri="{BB962C8B-B14F-4D97-AF65-F5344CB8AC3E}">
        <p14:creationId xmlns:p14="http://schemas.microsoft.com/office/powerpoint/2010/main" val="1933974415"/>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a:spcBef>
                <a:spcPct val="0"/>
              </a:spcBef>
              <a:buClrTx/>
              <a:defRPr/>
            </a:pPr>
            <a:r>
              <a:rPr lang="en-US" kern="1200" dirty="0" smtClean="0">
                <a:latin typeface="Times New Roman" panose="02020603050405020304" pitchFamily="18" charset="0"/>
                <a:ea typeface="+mj-ea"/>
                <a:cs typeface="+mj-cs"/>
              </a:rPr>
              <a:t>Ending the Copy Function</a:t>
            </a:r>
            <a:endParaRPr lang="en-US" sz="2000" b="0" kern="1200" dirty="0">
              <a:latin typeface="Times New Roman" panose="02020603050405020304" pitchFamily="18" charset="0"/>
              <a:ea typeface="+mj-ea"/>
              <a:cs typeface="+mj-cs"/>
            </a:endParaRPr>
          </a:p>
        </p:txBody>
      </p:sp>
      <p:sp>
        <p:nvSpPr>
          <p:cNvPr id="4" name="Text Placeholder 3"/>
          <p:cNvSpPr>
            <a:spLocks noGrp="1"/>
          </p:cNvSpPr>
          <p:nvPr>
            <p:ph type="body" idx="1"/>
          </p:nvPr>
        </p:nvSpPr>
        <p:spPr>
          <a:xfrm>
            <a:off x="457200" y="1600200"/>
            <a:ext cx="3834581" cy="2223655"/>
          </a:xfrm>
        </p:spPr>
        <p:txBody>
          <a:bodyPr wrap="square" lIns="91425" tIns="91425" rIns="91425" bIns="91425">
            <a:spAutoFit/>
          </a:bodyPr>
          <a:lstStyle/>
          <a:p>
            <a:pPr marL="255651" lvl="0" indent="-255651" fontAlgn="base">
              <a:spcAft>
                <a:spcPct val="0"/>
              </a:spcAft>
              <a:buFont typeface="Arial" panose="020B0604020202020204" pitchFamily="34" charset="0"/>
              <a:buChar char="•"/>
            </a:pPr>
            <a:r>
              <a:rPr lang="en-US" altLang="en-US" sz="2400" kern="1200" dirty="0">
                <a:solidFill>
                  <a:srgbClr val="000000"/>
                </a:solidFill>
                <a:latin typeface="Arial (Body)"/>
                <a:ea typeface="ＭＳ Ｐゴシック" charset="-128"/>
                <a:cs typeface="+mn-cs"/>
              </a:rPr>
              <a:t>At the very end, we show the source and target</a:t>
            </a:r>
          </a:p>
          <a:p>
            <a:pPr marL="255651" lvl="0" indent="-255651" fontAlgn="base">
              <a:spcAft>
                <a:spcPct val="0"/>
              </a:spcAft>
              <a:buFont typeface="Arial" panose="020B0604020202020204" pitchFamily="34" charset="0"/>
              <a:buChar char="•"/>
            </a:pPr>
            <a:r>
              <a:rPr lang="en-US" altLang="en-US" sz="2400" kern="1200" dirty="0">
                <a:solidFill>
                  <a:srgbClr val="000000"/>
                </a:solidFill>
                <a:latin typeface="Arial (Body)"/>
                <a:ea typeface="ＭＳ Ｐゴシック" charset="-128"/>
                <a:cs typeface="+mn-cs"/>
              </a:rPr>
              <a:t>And return the modified target.</a:t>
            </a:r>
          </a:p>
        </p:txBody>
      </p:sp>
      <p:pic>
        <p:nvPicPr>
          <p:cNvPr id="5" name="Picture 4" descr="The computer code has 18 lines. The lines read as follows. Line 1. d e f copy Barb left parenthesis right parenthesis colon. Line 2, indented once. hash Set up the source and target pictures. Line 3, indented once. barb, f equals get Media Path left parenthesis double quote barbara period j p g double quote right parenthesis. Line 4, indented once. barb equals make Picture left parenthesis barb, f right parenthesis. Line 5, indented once. canvas f equals get Media Path left parenthesis double quote 7 in X 95 in period j p g double quote right parenthesis. Line 6, indented once. canvas f equals make Picture left parenthesis canvas f right parenthesis. Line 7, indented once. hash Now comma do the actual copying. Line 8, indented once. target X equals 0. Line 9, indented once. for source X in range left parenthesis 0 comma get Width left parenthesis barb right parenthesis right parenthesis colon. Line 10, indented twice. target Y equals 0. Line 11, indented twice. for source Y in range left parenthesis 0 comma get Height left parenthesis barb right parenthesis right parenthesis colon. Line 12, indented 3 times. color equals get Color left parenthesis get Pixel left parenthesis barb comma source X comma source Y right parenthesis right parenthesis. Line 13, indented 3 times. set Color left parenthesis get Pixel left parenthesis canvas comma target X comma target Y right parenthesis comma color right parenthesis. Line 14, indented 3 times. target Y equals target Y plus 1. Line 15, indented twice. Target X equals target X plus 1. Line 16, indented once. show left parenthesis barb right parenthesis. Line 17, indented once. show left parenthesis canvas right parenthesis. Line 18, indented once. return canvas. Lines 14 to 18 are highlighted."/>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45853" y="1659192"/>
            <a:ext cx="3943759" cy="4502268"/>
          </a:xfrm>
          <a:prstGeom prst="rect">
            <a:avLst/>
          </a:prstGeom>
        </p:spPr>
      </p:pic>
    </p:spTree>
    <p:extLst>
      <p:ext uri="{BB962C8B-B14F-4D97-AF65-F5344CB8AC3E}">
        <p14:creationId xmlns:p14="http://schemas.microsoft.com/office/powerpoint/2010/main" val="2159236969"/>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fontAlgn="base">
              <a:spcBef>
                <a:spcPct val="0"/>
              </a:spcBef>
              <a:spcAft>
                <a:spcPct val="0"/>
              </a:spcAft>
              <a:buClrTx/>
            </a:pPr>
            <a:r>
              <a:rPr lang="en-US" altLang="en-US" kern="1200" dirty="0" smtClean="0">
                <a:latin typeface="Times New Roman" panose="02020603050405020304" pitchFamily="18" charset="0"/>
                <a:ea typeface="ＭＳ Ｐゴシック" charset="-128"/>
              </a:rPr>
              <a:t>Works Either Way</a:t>
            </a:r>
            <a:endParaRPr lang="en-US" altLang="en-US" sz="2000" b="0" kern="1200" dirty="0">
              <a:latin typeface="Times New Roman" panose="02020603050405020304" pitchFamily="18" charset="0"/>
              <a:ea typeface="ＭＳ Ｐゴシック" charset="-128"/>
            </a:endParaRPr>
          </a:p>
        </p:txBody>
      </p:sp>
      <p:sp>
        <p:nvSpPr>
          <p:cNvPr id="3" name="Text Placeholder 2"/>
          <p:cNvSpPr>
            <a:spLocks noGrp="1"/>
          </p:cNvSpPr>
          <p:nvPr>
            <p:ph type="body" idx="1"/>
          </p:nvPr>
        </p:nvSpPr>
        <p:spPr>
          <a:xfrm>
            <a:off x="457200" y="1600201"/>
            <a:ext cx="3288890" cy="2440858"/>
          </a:xfrm>
        </p:spPr>
        <p:txBody>
          <a:bodyPr/>
          <a:lstStyle/>
          <a:p>
            <a:pPr marL="0" indent="0">
              <a:buNone/>
            </a:pPr>
            <a:r>
              <a:rPr lang="en-US" altLang="en-US" sz="2000" kern="1200" dirty="0">
                <a:solidFill>
                  <a:srgbClr val="000000"/>
                </a:solidFill>
                <a:latin typeface="Arial (Body)"/>
                <a:ea typeface="ＭＳ Ｐゴシック" charset="-128"/>
              </a:rPr>
              <a:t>As long as we increment sourceX and targetX together, and sourceY and targetY together, it </a:t>
            </a:r>
            <a:r>
              <a:rPr lang="en-US" altLang="en-US" sz="2000" kern="1200" dirty="0" smtClean="0">
                <a:solidFill>
                  <a:srgbClr val="000000"/>
                </a:solidFill>
                <a:latin typeface="Arial (Body)"/>
                <a:ea typeface="ＭＳ Ｐゴシック" charset="-128"/>
              </a:rPr>
              <a:t>doesn</a:t>
            </a:r>
            <a:r>
              <a:rPr lang="fr-FR" altLang="ja-JP" sz="2000" kern="1200" dirty="0" smtClean="0">
                <a:solidFill>
                  <a:srgbClr val="000000"/>
                </a:solidFill>
                <a:latin typeface="Arial (Body)"/>
                <a:ea typeface="ＭＳ Ｐゴシック" charset="-128"/>
              </a:rPr>
              <a:t>’</a:t>
            </a:r>
            <a:r>
              <a:rPr lang="en-US" altLang="ja-JP" sz="2000" kern="1200" dirty="0" smtClean="0">
                <a:solidFill>
                  <a:srgbClr val="000000"/>
                </a:solidFill>
                <a:latin typeface="Arial (Body)"/>
                <a:ea typeface="ＭＳ Ｐゴシック" charset="-128"/>
              </a:rPr>
              <a:t>t </a:t>
            </a:r>
            <a:r>
              <a:rPr lang="en-US" altLang="ja-JP" sz="2000" kern="1200" dirty="0">
                <a:solidFill>
                  <a:srgbClr val="000000"/>
                </a:solidFill>
                <a:latin typeface="Arial (Body)"/>
                <a:ea typeface="ＭＳ Ｐゴシック" charset="-128"/>
              </a:rPr>
              <a:t>matter which is in the for loop and which is incremented via </a:t>
            </a:r>
            <a:r>
              <a:rPr lang="en-US" altLang="ja-JP" sz="2000" kern="1200" dirty="0" smtClean="0">
                <a:solidFill>
                  <a:srgbClr val="000000"/>
                </a:solidFill>
                <a:latin typeface="Arial (Body)"/>
                <a:ea typeface="ＭＳ Ｐゴシック" charset="-128"/>
              </a:rPr>
              <a:t>expression</a:t>
            </a:r>
            <a:endParaRPr lang="en-US" altLang="en-US" sz="2000" kern="1200" dirty="0">
              <a:solidFill>
                <a:srgbClr val="000000"/>
              </a:solidFill>
              <a:latin typeface="Arial (Body)"/>
              <a:ea typeface="ＭＳ Ｐゴシック" charset="-128"/>
            </a:endParaRPr>
          </a:p>
        </p:txBody>
      </p:sp>
      <p:pic>
        <p:nvPicPr>
          <p:cNvPr id="6" name="Picture 5" descr="The computer code has 18 lines. The lines read as follows. Line 1. d e f copy Barb 2 left parenthesis right parenthesis colon. Line 2, indented once. hash Set up the source and target pictures. Line 3, indented once. barb f equals get Media Path left parenthesis double quote barbara period j p g double quote right parenthesis. Line 4, indented once. barb equals make Picture left parenthesis barb f right parenthesis. Line 5, indented once. canvas f equals get Media Path left parenthesis double quote 7 in X 95 in period j p g double quote right parenthesis. Line 6, indented once. canvas f equals make Picture left parenthesis canvas f right parenthesis. Line 7, indented once. hash Now comma do the actual copying. Line 8, indented once. source X equals 0. Line 9, indented once. for target X in range left parenthesis 0 comma get Width left parenthesis barb right parenthesis right parenthesis colon. Line 10, indented twice. source Y equals 0. Line 11, indented twice. for target Y in range left parenthesis 0 comma get Height left parenthesis barb right parenthesis right parenthesis colon. Line 12, indented 3 times. color equals get Color left parenthesis get Pixel left parenthesis barb comma source X comma source Y right parenthesis right parenthesis. Line 13, indented 3 times. set Color left parenthesis get Pixel left parenthesis canvas comma target X comma target Y right parenthesis comma color right parenthesis. Line 14, indented 3 times. source Y equals source Y plus 1. Line 15, indented twice. source X equals source X plus 1. Line 16, indented once. show left parenthesis barb right parenthesis. Line 17, indented once. show left parenthesis canvas right parenthesis. Line 18, indented once. return canva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76577" y="1600201"/>
            <a:ext cx="4798712" cy="4368599"/>
          </a:xfrm>
          <a:prstGeom prst="rect">
            <a:avLst/>
          </a:prstGeom>
        </p:spPr>
      </p:pic>
    </p:spTree>
    <p:extLst>
      <p:ext uri="{BB962C8B-B14F-4D97-AF65-F5344CB8AC3E}">
        <p14:creationId xmlns:p14="http://schemas.microsoft.com/office/powerpoint/2010/main" val="367399495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fontAlgn="base">
              <a:spcBef>
                <a:spcPct val="0"/>
              </a:spcBef>
              <a:spcAft>
                <a:spcPct val="0"/>
              </a:spcAft>
              <a:buClrTx/>
              <a:defRPr/>
            </a:pPr>
            <a:r>
              <a:rPr lang="en-US" kern="1200" dirty="0" smtClean="0">
                <a:latin typeface="Times New Roman" panose="02020603050405020304" pitchFamily="18" charset="0"/>
                <a:ea typeface="+mj-ea"/>
                <a:cs typeface="+mj-cs"/>
              </a:rPr>
              <a:t>Arrays vs Matrices</a:t>
            </a:r>
            <a:endParaRPr lang="en-US"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a:xfrm>
            <a:off x="457200" y="1600201"/>
            <a:ext cx="8229600" cy="453926"/>
          </a:xfrm>
        </p:spPr>
        <p:txBody>
          <a:bodyPr/>
          <a:lstStyle/>
          <a:p>
            <a:pPr marL="0" indent="0">
              <a:buNone/>
            </a:pPr>
            <a:r>
              <a:rPr lang="en-US" sz="2400" b="1" dirty="0" smtClean="0">
                <a:latin typeface="+mn-lt"/>
              </a:rPr>
              <a:t>Figure 4.1 </a:t>
            </a:r>
            <a:r>
              <a:rPr lang="en-US" sz="2400" dirty="0" smtClean="0">
                <a:latin typeface="+mn-lt"/>
              </a:rPr>
              <a:t>An example array.</a:t>
            </a:r>
            <a:endParaRPr lang="en-US" sz="2400" dirty="0">
              <a:latin typeface="+mn-lt"/>
            </a:endParaRPr>
          </a:p>
        </p:txBody>
      </p:sp>
      <p:pic>
        <p:nvPicPr>
          <p:cNvPr id="4" name="Picture 3" descr="Figure 1, Single dimensional array in a single row, marked as 0, 1, 2 and 3 and the elements are marked as 15, 12, 13, and 10. Picture 2, A matrix with 4 columns and 3 rows, heading columns are marked as 0, 1, 2, and 3 and row headings are marked 0, 1 and 2. The elements are marked as 0,0:15, 0,1:12, 0,2:13, 0,13:10, 1,0:9, 1,1:7, 1,2:2, 1,3:1, 2,0:6, 2,1:3, 2,2:9, 2,3:10."/>
          <p:cNvPicPr>
            <a:picLocks noChangeAspect="1"/>
          </p:cNvPicPr>
          <p:nvPr/>
        </p:nvPicPr>
        <p:blipFill rotWithShape="1">
          <a:blip r:embed="rId2">
            <a:extLst>
              <a:ext uri="{28A0092B-C50C-407E-A947-70E740481C1C}">
                <a14:useLocalDpi xmlns:a14="http://schemas.microsoft.com/office/drawing/2010/main" val="0"/>
              </a:ext>
            </a:extLst>
          </a:blip>
          <a:srcRect l="46174" r="1" b="77095"/>
          <a:stretch/>
        </p:blipFill>
        <p:spPr bwMode="auto">
          <a:xfrm>
            <a:off x="3175780" y="2255893"/>
            <a:ext cx="2792437" cy="1047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Placeholder 4"/>
          <p:cNvSpPr>
            <a:spLocks noGrp="1"/>
          </p:cNvSpPr>
          <p:nvPr>
            <p:ph type="body" idx="2"/>
          </p:nvPr>
        </p:nvSpPr>
        <p:spPr>
          <a:xfrm>
            <a:off x="457200" y="3564196"/>
            <a:ext cx="8229600" cy="432619"/>
          </a:xfrm>
        </p:spPr>
        <p:txBody>
          <a:bodyPr/>
          <a:lstStyle/>
          <a:p>
            <a:pPr marL="0" indent="0">
              <a:buNone/>
            </a:pPr>
            <a:r>
              <a:rPr lang="en-US" sz="2400" b="1" dirty="0">
                <a:latin typeface="+mn-lt"/>
              </a:rPr>
              <a:t>Figure </a:t>
            </a:r>
            <a:r>
              <a:rPr lang="en-US" sz="2400" b="1" dirty="0" smtClean="0">
                <a:latin typeface="+mn-lt"/>
              </a:rPr>
              <a:t>4.2 </a:t>
            </a:r>
            <a:r>
              <a:rPr lang="en-US" sz="2400" dirty="0">
                <a:latin typeface="+mn-lt"/>
              </a:rPr>
              <a:t>An example </a:t>
            </a:r>
            <a:r>
              <a:rPr lang="en-US" sz="2400" dirty="0" smtClean="0">
                <a:latin typeface="+mn-lt"/>
              </a:rPr>
              <a:t>matrix.</a:t>
            </a:r>
            <a:endParaRPr lang="en-US" sz="2400" dirty="0">
              <a:latin typeface="+mn-lt"/>
            </a:endParaRPr>
          </a:p>
        </p:txBody>
      </p:sp>
      <p:pic>
        <p:nvPicPr>
          <p:cNvPr id="6" name="Picture 5" descr="Figure 2, a matrix with 4 columns and 3 rows with heading vertically marked as 0, 1, 2, and 3 and row headings horizontally marked 0, 1 and 2. The elements marked as 0,0:15, 0,1:12, 0,2:13, 0,13:10, 1,0:9, 1,1:7, 1,2:2, 1,3:1, 2,0:6, 2,1:3, 2,2:9, 2,3:10."/>
          <p:cNvPicPr>
            <a:picLocks noChangeAspect="1"/>
          </p:cNvPicPr>
          <p:nvPr/>
        </p:nvPicPr>
        <p:blipFill rotWithShape="1">
          <a:blip r:embed="rId2">
            <a:extLst>
              <a:ext uri="{28A0092B-C50C-407E-A947-70E740481C1C}">
                <a14:useLocalDpi xmlns:a14="http://schemas.microsoft.com/office/drawing/2010/main" val="0"/>
              </a:ext>
            </a:extLst>
          </a:blip>
          <a:srcRect l="45132" t="38833" r="4433" b="14398"/>
          <a:stretch/>
        </p:blipFill>
        <p:spPr bwMode="auto">
          <a:xfrm>
            <a:off x="3263704" y="4189640"/>
            <a:ext cx="2616591" cy="2138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62980442"/>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fontAlgn="base">
              <a:spcBef>
                <a:spcPct val="0"/>
              </a:spcBef>
              <a:spcAft>
                <a:spcPct val="0"/>
              </a:spcAft>
              <a:buClrTx/>
            </a:pPr>
            <a:r>
              <a:rPr lang="en-US" altLang="en-US" kern="1200" dirty="0" smtClean="0">
                <a:latin typeface="Times New Roman" panose="02020603050405020304" pitchFamily="18" charset="0"/>
                <a:ea typeface="ＭＳ Ｐゴシック" charset="-128"/>
              </a:rPr>
              <a:t>Copying into the Middle of the Canvas</a:t>
            </a:r>
            <a:endParaRPr lang="en-US" altLang="en-US" kern="1200" dirty="0">
              <a:latin typeface="Times New Roman" panose="02020603050405020304" pitchFamily="18" charset="0"/>
              <a:ea typeface="ＭＳ Ｐゴシック" charset="-128"/>
            </a:endParaRPr>
          </a:p>
        </p:txBody>
      </p:sp>
      <p:pic>
        <p:nvPicPr>
          <p:cNvPr id="4" name="Picture 3" descr="The computer code has 18 lines. The lines read as follows. Line 1. d e f copy Barb Midway left parenthesis right parenthesis colon. Line 2, indented once. hash Set up the source and target pictures. Line 3, indented once. barb f equals get Media Path left parenthesis double quote barbara period j p g double quote right parenthesis. Line 4, indented once. barb equals make Picture left parenthesis barb f right parenthesis. Line 5, indented once. canvas f equals get Media Path left parenthesis double quote 7 in X 95 in period j p g double quote right parenthesis. Line 6, indented once. canvas f equals make Picture left parenthesis canvas f right parenthesis. Line 7, indented once. hash Now comma do the actual copying. Line 8, indented once. target X equals 100. Line 9, indented once. for source X in range left parenthesis 0 comma get Width left parenthesis barb right parenthesis right parenthesis colon. Line 10, indented twice. target Y equals 100. Line 11, indented twice. for source Y in range left parenthesis 0 comma get Height left parenthesis barb right parenthesis right parenthesis colon. Line 12, indented 3 times. color equals get Color left parenthesis get Pixel left parenthesis barb comma source X comma source Y right parenthesis right parenthesis. Line 13, indented 3 times. set Color left parenthesis get Pixel left parenthesis canvas comma target X comma target Y right parenthesis comma color right parenthesis. Line 14, indented 3 times. target Y equals target Y plus 1. Line 15, indented twice. target X equals target X plus 1. Line 16, indented once. show left parenthesis barb right parenthesis. Line 17, indented once. show left parenthesis canvas right parenthesis. Line 18, indented once. return canva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8537" y="1570680"/>
            <a:ext cx="4237980" cy="4554839"/>
          </a:xfrm>
          <a:prstGeom prst="rect">
            <a:avLst/>
          </a:prstGeom>
        </p:spPr>
      </p:pic>
      <p:pic>
        <p:nvPicPr>
          <p:cNvPr id="5" name="Picture 6" descr="A photo of a lady placed on the central left half of a square canva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5483942" y="1904999"/>
            <a:ext cx="2863850" cy="3886200"/>
          </a:xfrm>
          <a:prstGeom prst="rect">
            <a:avLst/>
          </a:prstGeom>
          <a:noFill/>
          <a:ln>
            <a:solidFill>
              <a:schemeClr val="tx1"/>
            </a:solidFill>
            <a:miter lim="800000"/>
            <a:headEnd/>
            <a:tailEnd/>
          </a:ln>
        </p:spPr>
      </p:pic>
    </p:spTree>
    <p:extLst>
      <p:ext uri="{BB962C8B-B14F-4D97-AF65-F5344CB8AC3E}">
        <p14:creationId xmlns:p14="http://schemas.microsoft.com/office/powerpoint/2010/main" val="1404976366"/>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eaLnBrk="0" fontAlgn="base" hangingPunct="0">
              <a:spcBef>
                <a:spcPct val="0"/>
              </a:spcBef>
              <a:spcAft>
                <a:spcPct val="0"/>
              </a:spcAft>
              <a:buClrTx/>
            </a:pPr>
            <a:r>
              <a:rPr lang="en-US" altLang="en-US" kern="1200" dirty="0" smtClean="0">
                <a:latin typeface="Times New Roman" panose="02020603050405020304" pitchFamily="18" charset="0"/>
                <a:ea typeface="ＭＳ Ｐゴシック" charset="-128"/>
              </a:rPr>
              <a:t>Copying a Horse to a Canvas</a:t>
            </a:r>
            <a:endParaRPr lang="en-US" altLang="en-US" sz="2000" b="0" kern="1200" dirty="0">
              <a:latin typeface="Times New Roman" panose="02020603050405020304" pitchFamily="18" charset="0"/>
              <a:ea typeface="ＭＳ Ｐゴシック" charset="-128"/>
            </a:endParaRPr>
          </a:p>
        </p:txBody>
      </p:sp>
      <p:pic>
        <p:nvPicPr>
          <p:cNvPr id="4" name="Picture 3" descr="The computer code has 16 lines. The lines read as follows. Line 1. d e f copy Horse left parenthesis right parenthesis colon. Line 2, indented once. hash Set up the source and target pictures. Line 3, indented once. s r c equals make Picture left parenthesis double quote horse period j p g double quote right parenthesis. Line 4, indented once. canvas equals make Empty Picture left parenthesis 1000 comma 1000 right parenthesis. Line 5, indented once. hash Now comma do the actual copying. Line 6, indented once. target X equals 0. Line 7, indented once. for source X in range left parenthesis 0 comma get Width left parenthesis s r c right parenthesis right parenthesis colon. Line 8, indented twice. target Y equals 0. Line 9, indented twice. for source Y in range left parenthesis 0 comma get Height left parenthesis s r c right parenthesis right parenthesis colon. Line 10, indented 3 times. color equals get Color left parenthesis get Pixel left parenthesis s r c comma source X comma source Y right parenthesis right parenthesis. Line 11, indented 3 times. set Color left parenthesis get Pixel left parenthesis canvas comma target X comma target Y right parenthesis comma color right parenthesis. Line 12, indented 3 times. target Y equals target Y plus 1. Line 13, indented twice. target X equals target X plus 1. Line 14, indented once. show left parenthesis s r c right parenthesis. Line 15, indented once. show left parenthesis canvas right parenthesis. Line 16, indented once. return canva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1544833"/>
            <a:ext cx="4576032" cy="4643657"/>
          </a:xfrm>
          <a:prstGeom prst="rect">
            <a:avLst/>
          </a:prstGeom>
        </p:spPr>
      </p:pic>
      <p:pic>
        <p:nvPicPr>
          <p:cNvPr id="5" name="Picture 3" descr="A photo of a horse placed on the left half of a square canvas."/>
          <p:cNvPicPr>
            <a:picLocks noChangeAspect="1"/>
          </p:cNvPicPr>
          <p:nvPr/>
        </p:nvPicPr>
        <p:blipFill rotWithShape="1">
          <a:blip r:embed="rId3">
            <a:extLst>
              <a:ext uri="{28A0092B-C50C-407E-A947-70E740481C1C}">
                <a14:useLocalDpi xmlns:a14="http://schemas.microsoft.com/office/drawing/2010/main" val="0"/>
              </a:ext>
            </a:extLst>
          </a:blip>
          <a:srcRect l="2694" r="1761" b="1425"/>
          <a:stretch/>
        </p:blipFill>
        <p:spPr bwMode="auto">
          <a:xfrm>
            <a:off x="5294671" y="1976284"/>
            <a:ext cx="3200400" cy="32298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83157659"/>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eaLnBrk="0" fontAlgn="base" hangingPunct="0">
              <a:spcBef>
                <a:spcPct val="0"/>
              </a:spcBef>
              <a:spcAft>
                <a:spcPct val="0"/>
              </a:spcAft>
              <a:buClrTx/>
            </a:pPr>
            <a:r>
              <a:rPr lang="en-US" altLang="en-US" kern="1200" dirty="0" smtClean="0">
                <a:latin typeface="Times New Roman" panose="02020603050405020304" pitchFamily="18" charset="0"/>
                <a:ea typeface="ＭＳ Ｐゴシック" charset="-128"/>
              </a:rPr>
              <a:t>Copying Another Way</a:t>
            </a:r>
            <a:endParaRPr lang="en-US" altLang="en-US" kern="1200" dirty="0">
              <a:latin typeface="Times New Roman" panose="02020603050405020304" pitchFamily="18" charset="0"/>
              <a:ea typeface="ＭＳ Ｐゴシック" charset="-128"/>
            </a:endParaRPr>
          </a:p>
        </p:txBody>
      </p:sp>
      <p:pic>
        <p:nvPicPr>
          <p:cNvPr id="5" name="Picture 4" descr="The computer code has 16 lines. The lines read as follows. Line 1. d e f copy Horse 2 left parenthesis right parenthesis colon. Line 2, indented once. hash Set up the source and target pictures. Line 3, indented once. s r c equals make Picture left parenthesis double quote horse period j p g double quote right parenthesis. Line 4, indented once. canvas equals make Empty Picture left parenthesis 1000 comma 1000 right parenthesis. Line 5, indented once. hash Now comma do the actual copying. Line 6, indented once. source X equals 0. Line 7, indented once. for target X in range left parenthesis 0 comma get Width left parenthesis s r c right parenthesis right parenthesis colon. Line 8, indented twice. source Y equals 0. Line 9, indented twice. for target Y in range left parenthesis 0 comma get Height left parenthesis s r c right parenthesis right parenthesis colon. Line 10, indented 3 times. color equals get Color left parenthesis get Pixel left parenthesis s r c comma source X comma source Y right parenthesis right parenthesis. Line 11, indented 3 times. set Color left parenthesis get Pixel left parenthesis canvas comma target X comma target Y right parenthesis comma color right parenthesis. Line 12, indented 3 times. source Y equals source Y plus 1. Line 13, indented twice. source X equals source X plus 1. Line 14, indented once. show left parenthesis s r c right parenthesis. Line 15, indented once. show left parenthesis canvas right parenthesis. Line 16, indented once. return canva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1620224"/>
            <a:ext cx="4553613" cy="4676683"/>
          </a:xfrm>
          <a:prstGeom prst="rect">
            <a:avLst/>
          </a:prstGeom>
        </p:spPr>
      </p:pic>
    </p:spTree>
    <p:extLst>
      <p:ext uri="{BB962C8B-B14F-4D97-AF65-F5344CB8AC3E}">
        <p14:creationId xmlns:p14="http://schemas.microsoft.com/office/powerpoint/2010/main" val="4245119861"/>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eaLnBrk="0" fontAlgn="base" hangingPunct="0">
              <a:spcBef>
                <a:spcPct val="0"/>
              </a:spcBef>
              <a:spcAft>
                <a:spcPct val="0"/>
              </a:spcAft>
              <a:buClrTx/>
            </a:pPr>
            <a:r>
              <a:rPr lang="en-US" altLang="en-US" kern="1200" dirty="0" smtClean="0">
                <a:latin typeface="Times New Roman" panose="02020603050405020304" pitchFamily="18" charset="0"/>
                <a:ea typeface="ＭＳ Ｐゴシック" charset="-128"/>
              </a:rPr>
              <a:t>Copying to a New Location</a:t>
            </a:r>
            <a:endParaRPr lang="en-US" altLang="en-US" kern="1200" dirty="0">
              <a:latin typeface="Times New Roman" panose="02020603050405020304" pitchFamily="18" charset="0"/>
              <a:ea typeface="ＭＳ Ｐゴシック" charset="-128"/>
            </a:endParaRPr>
          </a:p>
        </p:txBody>
      </p:sp>
      <p:pic>
        <p:nvPicPr>
          <p:cNvPr id="4" name="Picture 3" descr="The computer code has 16 lines. The lines read as follows. Line 1. d e f copy Horse Midway left parenthesis right parenthesis colon. Line 2, indented once. hash Set up the source and target pictures. Line 3, indented once. s r c equals make Picture left parenthesis double quote horse period j p g double quote right parenthesis. Line 4, indented once. canvas equals make Empty Picture left parenthesis 1000 comma 1000 right parenthesis. Line 5, indented once. hash Now comma do the actual copying. Line 6, indented once. target X equals 100. Line 7, indented once. for source X in range left parenthesis 0 comma get Width left parenthesis s r c right parenthesis right parenthesis colon. Line 8, indented twice. target Y equals 200. Line 9, indented twice. for source Y in range left parenthesis 0 comma get Height left parenthesis s r c right parenthesis right parenthesis colon. Line 10, indented 3 times. color equals get Color left parenthesis get Pixel left parenthesis s r c comma source X comma source Y right parenthesis right parenthesis. Line 11, indented 3 times. set Color left parenthesis get Pixel left parenthesis canvas comma target X comma target Y right parenthesis comma color right parenthesis. Line 12, indented 3 times. target Y equals target Y plus 1. Line 13, indented twice. target X equals target X plus 1. Line 14, indented once. show left parenthesis s r c right parenthesis. Line 15, indented once. show left parenthesis canvas right parenthesis. Line 16, indented once. return canva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1687631"/>
            <a:ext cx="4682868" cy="4550021"/>
          </a:xfrm>
          <a:prstGeom prst="rect">
            <a:avLst/>
          </a:prstGeom>
        </p:spPr>
      </p:pic>
      <p:pic>
        <p:nvPicPr>
          <p:cNvPr id="5" name="Picture 3" descr="A photo of a horse placed on the central left half of a square canvas."/>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598840" y="1687631"/>
            <a:ext cx="3056659" cy="30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32983333"/>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eaLnBrk="0" fontAlgn="base" hangingPunct="0">
              <a:spcBef>
                <a:spcPct val="0"/>
              </a:spcBef>
              <a:spcAft>
                <a:spcPct val="0"/>
              </a:spcAft>
              <a:buClrTx/>
            </a:pPr>
            <a:r>
              <a:rPr lang="en-US" altLang="en-US" kern="1200" dirty="0" smtClean="0">
                <a:latin typeface="Times New Roman" panose="02020603050405020304" pitchFamily="18" charset="0"/>
                <a:ea typeface="ＭＳ Ｐゴシック" charset="-128"/>
              </a:rPr>
              <a:t>Cropping Just the Face</a:t>
            </a:r>
            <a:endParaRPr lang="en-US" altLang="en-US" sz="2000" b="0" kern="1200" dirty="0">
              <a:latin typeface="Times New Roman" panose="02020603050405020304" pitchFamily="18" charset="0"/>
              <a:ea typeface="ＭＳ Ｐゴシック" charset="-128"/>
            </a:endParaRPr>
          </a:p>
        </p:txBody>
      </p:sp>
      <p:pic>
        <p:nvPicPr>
          <p:cNvPr id="4" name="Picture 3" descr="The computer code has 16 lines. The lines read as follows. Line 1. d e f copy Horse Face left parenthesis right parenthesis colon. Line 2, indented once. hash Set up the source and target pictures. Line 3, indented once. s r c equals make Picture left parenthesis double quote horse period j p g double quote right parenthesis. Line 4, indented once. canvas equals make Empty Picture left parenthesis 1000 comma 1000 right parenthesis. Line 5, indented once. hash Now comma do the actual copying. Line 6, indented once. target X equals 100. Line 7, indented once. for source X in range left parenthesis 104 comma 267 right parenthesis colon. Line 8, indented twice. target Y equals 200. Line 9, indented twice. for source Y in range left parenthesis 114 comma 422 right parenthesis colon. Line 10, indented 3 times. color equals get Color left parenthesis get Pixel left parenthesis s r c comma source X comma source Y right parenthesis right parenthesis. Line 11, indented 3 times. set Color left parenthesis get Pixel left parenthesis canvas comma target X comma target Y right parenthesis comma color right parenthesis. Line 12, indented 3 times. target Y equals target Y plus 1. Line 13, indented twice. target X equals target X plus 1. Line 14, indented once. hash show left parenthesis s r c right parenthesis. Line 15, indented once. show left parenthesis canvas right parenthesis. Line 16, indented once. return canva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1355" y="1718747"/>
            <a:ext cx="4683126" cy="4580712"/>
          </a:xfrm>
          <a:prstGeom prst="rect">
            <a:avLst/>
          </a:prstGeom>
        </p:spPr>
      </p:pic>
      <p:pic>
        <p:nvPicPr>
          <p:cNvPr id="5" name="Picture 3" descr="A small sized photo of a horse placed on the left half of a square canvas."/>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472835" y="1718747"/>
            <a:ext cx="3213965" cy="3186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07278191"/>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eaLnBrk="0" fontAlgn="base" hangingPunct="0">
              <a:spcBef>
                <a:spcPct val="0"/>
              </a:spcBef>
              <a:spcAft>
                <a:spcPct val="0"/>
              </a:spcAft>
              <a:buClrTx/>
            </a:pPr>
            <a:r>
              <a:rPr lang="en-US" altLang="en-US" kern="1200" dirty="0" smtClean="0">
                <a:latin typeface="Times New Roman" panose="02020603050405020304" pitchFamily="18" charset="0"/>
                <a:ea typeface="ＭＳ Ｐゴシック" charset="-128"/>
              </a:rPr>
              <a:t>Same Cropping, Different Loops</a:t>
            </a:r>
            <a:endParaRPr lang="en-US" altLang="en-US" sz="2000" b="0" kern="1200" dirty="0">
              <a:latin typeface="Times New Roman" panose="02020603050405020304" pitchFamily="18" charset="0"/>
              <a:ea typeface="ＭＳ Ｐゴシック" charset="-128"/>
            </a:endParaRPr>
          </a:p>
        </p:txBody>
      </p:sp>
      <p:pic>
        <p:nvPicPr>
          <p:cNvPr id="5" name="Picture 4" descr="The computer code has 15 lines. The lines read as follows. Line 1. d e f copy Horse Face 2 left parenthesis right parenthesis colon. Line 2, indented once. hash Set up the source and target pictures. Line 3, indented once. s r c equals make Picture left parenthesis double quote horse period j p g double quote right parenthesis. Line 4, indented once. canvas equals make Empty Picture left parenthesis 1000 comma 1000 right parenthesis. Line 5, indented once. hash Now comma do the actual copying. Line 6, indented once. source X equals 104. Line 7, indented once. for target X in range left parenthesis 100 comma 100 plus 163 right parenthesis colon. Line 8, indented twice. source Y equals 114. Line 9, indented twice. for target Y in range left parenthesis 200 comma 200 plus 308 right parenthesis colon. Line 10, indented 3 times. color equals get Color left parenthesis get Pixel left parenthesis s r c comma source X comma source Y right parenthesis right parenthesis. Line 11, indented 3 times. set Color left parenthesis get Pixel left parenthesis canvas comma target X comma target Y right parenthesis comma color right parenthesis. Line 12, indented 3 times. source Y equals source Y plus 1. Line 13, indented twice. source X equals source X plus 1. Line 14, indented once. show left parenthesis canvas right parenthesis. Line 15, indented once. return canva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7785" y="1667432"/>
            <a:ext cx="5033325" cy="4603041"/>
          </a:xfrm>
          <a:prstGeom prst="rect">
            <a:avLst/>
          </a:prstGeom>
        </p:spPr>
      </p:pic>
    </p:spTree>
    <p:extLst>
      <p:ext uri="{BB962C8B-B14F-4D97-AF65-F5344CB8AC3E}">
        <p14:creationId xmlns:p14="http://schemas.microsoft.com/office/powerpoint/2010/main" val="3122930723"/>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eaLnBrk="0" fontAlgn="base" hangingPunct="0">
              <a:spcBef>
                <a:spcPct val="0"/>
              </a:spcBef>
              <a:spcAft>
                <a:spcPct val="0"/>
              </a:spcAft>
              <a:buClrTx/>
            </a:pPr>
            <a:r>
              <a:rPr lang="en-US" altLang="en-US" kern="1200" dirty="0" smtClean="0">
                <a:latin typeface="Times New Roman" panose="02020603050405020304" pitchFamily="18" charset="0"/>
                <a:ea typeface="ＭＳ Ｐゴシック" charset="-128"/>
              </a:rPr>
              <a:t>Copying: How It Works</a:t>
            </a:r>
            <a:endParaRPr lang="en-US" altLang="en-US" kern="1200" dirty="0">
              <a:latin typeface="Times New Roman" panose="02020603050405020304" pitchFamily="18" charset="0"/>
              <a:ea typeface="ＭＳ Ｐゴシック" charset="-128"/>
            </a:endParaRPr>
          </a:p>
        </p:txBody>
      </p:sp>
      <p:sp>
        <p:nvSpPr>
          <p:cNvPr id="3" name="Text Placeholder 2"/>
          <p:cNvSpPr>
            <a:spLocks noGrp="1"/>
          </p:cNvSpPr>
          <p:nvPr>
            <p:ph type="body" idx="1"/>
          </p:nvPr>
        </p:nvSpPr>
        <p:spPr>
          <a:xfrm>
            <a:off x="457200" y="1600200"/>
            <a:ext cx="3657600" cy="553968"/>
          </a:xfrm>
        </p:spPr>
        <p:txBody>
          <a:bodyPr wrap="square" lIns="91425" tIns="91425" rIns="91425" bIns="91425">
            <a:spAutoFit/>
          </a:bodyPr>
          <a:lstStyle/>
          <a:p>
            <a:pPr marL="255651" lvl="0" indent="-255651" eaLnBrk="0" fontAlgn="base" hangingPunct="0">
              <a:spcAft>
                <a:spcPct val="0"/>
              </a:spcAft>
              <a:buFont typeface="Arial" panose="020B0604020202020204" pitchFamily="34" charset="0"/>
              <a:buChar char="•"/>
            </a:pPr>
            <a:r>
              <a:rPr lang="en-US" altLang="en-US" sz="2400" kern="1200" dirty="0" smtClean="0">
                <a:solidFill>
                  <a:srgbClr val="000000"/>
                </a:solidFill>
                <a:latin typeface="Arial (Body)"/>
                <a:ea typeface="ＭＳ Ｐゴシック" charset="-128"/>
              </a:rPr>
              <a:t>Here</a:t>
            </a:r>
            <a:r>
              <a:rPr lang="fr-FR" altLang="ja-JP" sz="2400" kern="1200" dirty="0" smtClean="0">
                <a:solidFill>
                  <a:srgbClr val="000000"/>
                </a:solidFill>
                <a:latin typeface="Arial (Body)"/>
                <a:ea typeface="ＭＳ Ｐゴシック" charset="-128"/>
              </a:rPr>
              <a:t>’</a:t>
            </a:r>
            <a:r>
              <a:rPr lang="en-US" altLang="ja-JP" sz="2400" kern="1200" dirty="0" smtClean="0">
                <a:solidFill>
                  <a:srgbClr val="000000"/>
                </a:solidFill>
                <a:latin typeface="Arial (Body)"/>
                <a:ea typeface="ＭＳ Ｐゴシック" charset="-128"/>
              </a:rPr>
              <a:t>s </a:t>
            </a:r>
            <a:r>
              <a:rPr lang="en-US" altLang="ja-JP" sz="2400" kern="1200" dirty="0">
                <a:solidFill>
                  <a:srgbClr val="000000"/>
                </a:solidFill>
                <a:latin typeface="Arial (Body)"/>
                <a:ea typeface="ＭＳ Ｐゴシック" charset="-128"/>
              </a:rPr>
              <a:t>the initial setup</a:t>
            </a:r>
            <a:r>
              <a:rPr lang="en-US" altLang="ja-JP" sz="2400" kern="1200" dirty="0" smtClean="0">
                <a:solidFill>
                  <a:srgbClr val="000000"/>
                </a:solidFill>
                <a:latin typeface="Arial (Body)"/>
                <a:ea typeface="ＭＳ Ｐゴシック" charset="-128"/>
              </a:rPr>
              <a:t>:</a:t>
            </a:r>
            <a:endParaRPr lang="en-US" altLang="ja-JP" sz="2400" kern="1200" dirty="0">
              <a:solidFill>
                <a:srgbClr val="000000"/>
              </a:solidFill>
              <a:latin typeface="Arial (Body)"/>
              <a:ea typeface="ＭＳ Ｐゴシック" charset="-128"/>
            </a:endParaRPr>
          </a:p>
        </p:txBody>
      </p:sp>
      <p:pic>
        <p:nvPicPr>
          <p:cNvPr id="5" name="Picture 5" descr="An illustration represents two grid boxes. Grid box 1, source, has 4 columns and 4 rows. In the first row, second and third column grids are shaded. In rows 2, 3 and 4, first and fourth column grids are shaded. A note below reads, source X equals 0; source Y equals 0. Grid box 2, Canvas, has 8 columns and 6 rows. In the second row, the fourth column grid is outlined and marked with an arrow. A note below reads, target X equals 3, target Y equals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1942148" y="2661482"/>
            <a:ext cx="5259705" cy="2608898"/>
          </a:xfrm>
          <a:prstGeom prst="rect">
            <a:avLst/>
          </a:prstGeom>
          <a:noFill/>
          <a:ln>
            <a:noFill/>
          </a:ln>
        </p:spPr>
      </p:pic>
    </p:spTree>
    <p:extLst>
      <p:ext uri="{BB962C8B-B14F-4D97-AF65-F5344CB8AC3E}">
        <p14:creationId xmlns:p14="http://schemas.microsoft.com/office/powerpoint/2010/main" val="1201154818"/>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eaLnBrk="0" fontAlgn="base" hangingPunct="0">
              <a:spcBef>
                <a:spcPct val="0"/>
              </a:spcBef>
              <a:spcAft>
                <a:spcPct val="0"/>
              </a:spcAft>
              <a:buClrTx/>
            </a:pPr>
            <a:r>
              <a:rPr lang="en-US" altLang="en-US" kern="1200" dirty="0" smtClean="0">
                <a:latin typeface="Times New Roman" panose="02020603050405020304" pitchFamily="18" charset="0"/>
                <a:ea typeface="ＭＳ Ｐゴシック" charset="-128"/>
              </a:rPr>
              <a:t>Copying: How It Works 2</a:t>
            </a:r>
            <a:endParaRPr lang="en-US" altLang="en-US" kern="1200" dirty="0">
              <a:latin typeface="Times New Roman" panose="02020603050405020304" pitchFamily="18" charset="0"/>
              <a:ea typeface="ＭＳ Ｐゴシック" charset="-128"/>
            </a:endParaRPr>
          </a:p>
        </p:txBody>
      </p:sp>
      <p:sp>
        <p:nvSpPr>
          <p:cNvPr id="3" name="Text Placeholder 2"/>
          <p:cNvSpPr>
            <a:spLocks noGrp="1"/>
          </p:cNvSpPr>
          <p:nvPr>
            <p:ph type="body" idx="1"/>
          </p:nvPr>
        </p:nvSpPr>
        <p:spPr>
          <a:xfrm>
            <a:off x="457199" y="1600200"/>
            <a:ext cx="8229601" cy="923299"/>
          </a:xfrm>
        </p:spPr>
        <p:txBody>
          <a:bodyPr wrap="square" lIns="91425" tIns="91425" rIns="91425" bIns="91425">
            <a:spAutoFit/>
          </a:bodyPr>
          <a:lstStyle/>
          <a:p>
            <a:pPr marL="255651" lvl="0" indent="-255651" eaLnBrk="0" fontAlgn="base" hangingPunct="0">
              <a:spcAft>
                <a:spcPct val="0"/>
              </a:spcAft>
              <a:buFont typeface="Arial" panose="020B0604020202020204" pitchFamily="34" charset="0"/>
              <a:buChar char="•"/>
            </a:pPr>
            <a:r>
              <a:rPr lang="en-US" altLang="en-US" sz="2400" kern="1200" dirty="0">
                <a:solidFill>
                  <a:srgbClr val="000000"/>
                </a:solidFill>
                <a:latin typeface="Arial (Body)"/>
                <a:ea typeface="ＭＳ Ｐゴシック" charset="-128"/>
              </a:rPr>
              <a:t>After incrementing the sourceY and targetY once (whether in the for or via expression):</a:t>
            </a:r>
          </a:p>
        </p:txBody>
      </p:sp>
      <p:pic>
        <p:nvPicPr>
          <p:cNvPr id="5" name="Picture 5" descr="An illustration represents two grid boxes. Grid box 1, source, has 4 columns and 4 rows. In the first row, second and third column grids are shaded. In rows 2, 3 and 4, first and fourth column grids are shaded. A note below reads, source X equals 0; source Y equals 1. Grid box 2, Canvas, has 8 columns and 6 rows. In the second row, the fourth column grid is outlined. In the third row, the fourth column grid is shaded and marked with an arrow. A note beside reads, target X equals 3, target Y equals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1588880" y="2981569"/>
            <a:ext cx="5966238" cy="2495216"/>
          </a:xfrm>
          <a:prstGeom prst="rect">
            <a:avLst/>
          </a:prstGeom>
          <a:noFill/>
          <a:ln>
            <a:noFill/>
          </a:ln>
        </p:spPr>
      </p:pic>
    </p:spTree>
    <p:extLst>
      <p:ext uri="{BB962C8B-B14F-4D97-AF65-F5344CB8AC3E}">
        <p14:creationId xmlns:p14="http://schemas.microsoft.com/office/powerpoint/2010/main" val="627150447"/>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eaLnBrk="0" fontAlgn="base" hangingPunct="0">
              <a:spcBef>
                <a:spcPct val="0"/>
              </a:spcBef>
              <a:spcAft>
                <a:spcPct val="0"/>
              </a:spcAft>
              <a:buClrTx/>
            </a:pPr>
            <a:r>
              <a:rPr lang="en-US" altLang="en-US" kern="1200" dirty="0" smtClean="0">
                <a:latin typeface="Times New Roman" panose="02020603050405020304" pitchFamily="18" charset="0"/>
                <a:ea typeface="ＭＳ Ｐゴシック" charset="-128"/>
              </a:rPr>
              <a:t>Copying: How It Works 3</a:t>
            </a:r>
            <a:endParaRPr lang="en-US" altLang="en-US" kern="1200" dirty="0">
              <a:latin typeface="Times New Roman" panose="02020603050405020304" pitchFamily="18" charset="0"/>
              <a:ea typeface="ＭＳ Ｐゴシック" charset="-128"/>
            </a:endParaRPr>
          </a:p>
        </p:txBody>
      </p:sp>
      <p:sp>
        <p:nvSpPr>
          <p:cNvPr id="3" name="Text Placeholder 2"/>
          <p:cNvSpPr>
            <a:spLocks noGrp="1"/>
          </p:cNvSpPr>
          <p:nvPr>
            <p:ph type="body" idx="1"/>
          </p:nvPr>
        </p:nvSpPr>
        <p:spPr>
          <a:xfrm>
            <a:off x="457199" y="1600200"/>
            <a:ext cx="8111613" cy="1484992"/>
          </a:xfrm>
        </p:spPr>
        <p:txBody>
          <a:bodyPr wrap="square" lIns="91425" tIns="91425" rIns="91425" bIns="91425">
            <a:spAutoFit/>
          </a:bodyPr>
          <a:lstStyle/>
          <a:p>
            <a:pPr marL="255651" lvl="0" indent="-255651" eaLnBrk="0" fontAlgn="base" hangingPunct="0">
              <a:spcAft>
                <a:spcPct val="0"/>
              </a:spcAft>
              <a:buFont typeface="Arial" panose="020B0604020202020204" pitchFamily="34" charset="0"/>
              <a:buChar char="•"/>
            </a:pPr>
            <a:r>
              <a:rPr lang="en-US" altLang="en-US" sz="2400" kern="1200" dirty="0">
                <a:solidFill>
                  <a:srgbClr val="000000"/>
                </a:solidFill>
                <a:latin typeface="Arial (Body)"/>
                <a:ea typeface="ＭＳ Ｐゴシック" charset="-128"/>
              </a:rPr>
              <a:t>After yet another increment of sourceY and targetY:</a:t>
            </a:r>
          </a:p>
          <a:p>
            <a:pPr marL="255651" lvl="0" indent="-255651" eaLnBrk="0" fontAlgn="base" hangingPunct="0">
              <a:spcAft>
                <a:spcPct val="0"/>
              </a:spcAft>
              <a:buFont typeface="Arial" panose="020B0604020202020204" pitchFamily="34" charset="0"/>
              <a:buChar char="•"/>
            </a:pPr>
            <a:r>
              <a:rPr lang="en-US" altLang="en-US" sz="2400" kern="1200" dirty="0">
                <a:solidFill>
                  <a:srgbClr val="000000"/>
                </a:solidFill>
                <a:latin typeface="Arial (Body)"/>
                <a:ea typeface="ＭＳ Ｐゴシック" charset="-128"/>
              </a:rPr>
              <a:t>When we finish that column, we increment sourceX and targetX, and start on the next column.</a:t>
            </a:r>
          </a:p>
        </p:txBody>
      </p:sp>
      <p:pic>
        <p:nvPicPr>
          <p:cNvPr id="5" name="Picture 5" descr="An illustration represents two grid boxes. Grid box 1, source, has 4 columns and 4 rows. In the first row, second and third column grids are shaded. In rows 2, 3 and 4, first and fourth column grids are shaded. A note below reads, source X equals 0; source Y equals 2. Grid box 2, Canvas, has 8 columns and 6 rows. In the second row, the fourth column grid is outlined. In the third row, the fourth column grid is shaded. In the fourth row, the fourth column grid is shaded and marked with an arrow. A note beside reads, target X equals 3, target Y equals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1919823" y="3485433"/>
            <a:ext cx="5186363" cy="2270475"/>
          </a:xfrm>
          <a:prstGeom prst="rect">
            <a:avLst/>
          </a:prstGeom>
          <a:noFill/>
          <a:ln>
            <a:noFill/>
          </a:ln>
        </p:spPr>
      </p:pic>
    </p:spTree>
    <p:extLst>
      <p:ext uri="{BB962C8B-B14F-4D97-AF65-F5344CB8AC3E}">
        <p14:creationId xmlns:p14="http://schemas.microsoft.com/office/powerpoint/2010/main" val="4245695237"/>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eaLnBrk="0" fontAlgn="base" hangingPunct="0">
              <a:spcBef>
                <a:spcPct val="0"/>
              </a:spcBef>
              <a:spcAft>
                <a:spcPct val="0"/>
              </a:spcAft>
              <a:buClrTx/>
            </a:pPr>
            <a:r>
              <a:rPr lang="en-US" altLang="en-US" kern="1200" dirty="0" smtClean="0">
                <a:latin typeface="Times New Roman" panose="02020603050405020304" pitchFamily="18" charset="0"/>
                <a:ea typeface="ＭＳ Ｐゴシック" charset="-128"/>
              </a:rPr>
              <a:t>Copying: How It Looks at the End</a:t>
            </a:r>
            <a:endParaRPr lang="en-US" altLang="en-US" kern="1200" dirty="0">
              <a:latin typeface="Times New Roman" panose="02020603050405020304" pitchFamily="18" charset="0"/>
              <a:ea typeface="ＭＳ Ｐゴシック" charset="-128"/>
            </a:endParaRPr>
          </a:p>
        </p:txBody>
      </p:sp>
      <p:sp>
        <p:nvSpPr>
          <p:cNvPr id="3" name="Text Placeholder 2"/>
          <p:cNvSpPr>
            <a:spLocks noGrp="1"/>
          </p:cNvSpPr>
          <p:nvPr>
            <p:ph type="body" idx="1"/>
          </p:nvPr>
        </p:nvSpPr>
        <p:spPr>
          <a:xfrm>
            <a:off x="457200" y="1600200"/>
            <a:ext cx="8229600" cy="553968"/>
          </a:xfrm>
        </p:spPr>
        <p:txBody>
          <a:bodyPr wrap="square" lIns="91425" tIns="91425" rIns="91425" bIns="91425">
            <a:spAutoFit/>
          </a:bodyPr>
          <a:lstStyle/>
          <a:p>
            <a:pPr marL="255651" lvl="0" indent="-255651" eaLnBrk="0" fontAlgn="base" hangingPunct="0">
              <a:spcAft>
                <a:spcPct val="0"/>
              </a:spcAft>
              <a:buFont typeface="Arial" panose="020B0604020202020204" pitchFamily="34" charset="0"/>
              <a:buChar char="•"/>
            </a:pPr>
            <a:r>
              <a:rPr lang="en-US" altLang="en-US" sz="2400" kern="1200" dirty="0">
                <a:solidFill>
                  <a:srgbClr val="000000"/>
                </a:solidFill>
                <a:latin typeface="Arial (Body)"/>
                <a:ea typeface="ＭＳ Ｐゴシック" charset="-128"/>
              </a:rPr>
              <a:t>Eventually, we copy every pixel</a:t>
            </a:r>
          </a:p>
        </p:txBody>
      </p:sp>
      <p:pic>
        <p:nvPicPr>
          <p:cNvPr id="5" name="Picture 5" descr="An illustration represents two grid boxes. Grid box 1, source, has 4 columns and 4 rows. In the first row, second and third column grids are shaded. In rows 2, 3 and 4, first and fourth column grids are shaded. The fourth column grid in the fourth row is marked with an arrow. A note below reads, source X equals 3; source Y equals 3. Grid box 2, Canvas, has 8 columns and 6 rows. Grid box 1 is recreated in Grid box 2, starting from the fourth column grid of second row to seventh column grid of fifth row. The recreated grid box is outlined. A note beside reads, target X equals 6, target Y equals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1979692" y="2441718"/>
            <a:ext cx="5184616" cy="2373154"/>
          </a:xfrm>
          <a:prstGeom prst="rect">
            <a:avLst/>
          </a:prstGeom>
          <a:noFill/>
          <a:ln>
            <a:noFill/>
          </a:ln>
        </p:spPr>
      </p:pic>
    </p:spTree>
    <p:extLst>
      <p:ext uri="{BB962C8B-B14F-4D97-AF65-F5344CB8AC3E}">
        <p14:creationId xmlns:p14="http://schemas.microsoft.com/office/powerpoint/2010/main" val="45653609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kern="1200" dirty="0">
                <a:latin typeface="Times New Roman" panose="02020603050405020304" pitchFamily="18" charset="0"/>
                <a:ea typeface="ＭＳ Ｐゴシック" charset="-128"/>
              </a:rPr>
              <a:t>Pixels in a Matrix</a:t>
            </a:r>
            <a:endParaRPr lang="en-US" dirty="0"/>
          </a:p>
        </p:txBody>
      </p:sp>
      <p:pic>
        <p:nvPicPr>
          <p:cNvPr id="4" name="Picture 3" descr="The computer has 6 lines. The lines read as follows. Line 1. Right angle bracket right angle bracket right angle bracket print get Pixel left parenthesis h comma 0 comma 0 right parenthesis. Line 2. Pixel red equals 62 green equals 78 blue equals 49. Line 3. Right angle bracket right angle bracket right angle bracket print get Pixel left parenthesis h comma 479 comma 639 right parenthesis. Line 4. Pixel red equals 113 green equals 89 blue equals 77. Line 5. Right angle bracket right angle bracket right angle bracket right angle bracket print get Pixel left parenthesis h comma 480 comma 640 right parenthesis. Line 6. get Pixel left parenthesis picture comma x comma y right parenthesis colon x left parenthesis equals 480 right parenthesis is less than 0 or bigger than the width left parenthesis equals 479 right parenthesis. An error message reads, Inappropriate argument value (of correct type).An error occurred attempting to pass an argument to a function."/>
          <p:cNvPicPr>
            <a:picLocks noChangeAspect="1"/>
          </p:cNvPicPr>
          <p:nvPr/>
        </p:nvPicPr>
        <p:blipFill>
          <a:blip r:embed="rId2"/>
          <a:stretch>
            <a:fillRect/>
          </a:stretch>
        </p:blipFill>
        <p:spPr>
          <a:xfrm>
            <a:off x="564202" y="1565492"/>
            <a:ext cx="4204818" cy="4552930"/>
          </a:xfrm>
          <a:prstGeom prst="rect">
            <a:avLst/>
          </a:prstGeom>
        </p:spPr>
      </p:pic>
      <p:pic>
        <p:nvPicPr>
          <p:cNvPr id="6" name="Picture 1" descr="A photo shows a horse tied in its stable. The photo is marked with coordinates, vertically and horizontally. The vertical coordinates read, x = 0 to x = 479 and horizontal coordinate reads, y = 0 to y = 639. The lower right corner of the photo is labeled, x= 479 and y=639."/>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088123" y="2041433"/>
            <a:ext cx="3480692" cy="3148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02529864"/>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eaLnBrk="0" fontAlgn="base" hangingPunct="0">
              <a:spcBef>
                <a:spcPct val="0"/>
              </a:spcBef>
              <a:spcAft>
                <a:spcPct val="0"/>
              </a:spcAft>
              <a:buClrTx/>
            </a:pPr>
            <a:r>
              <a:rPr lang="en-US" altLang="en-US" kern="1200" dirty="0" smtClean="0">
                <a:latin typeface="Times New Roman" panose="02020603050405020304" pitchFamily="18" charset="0"/>
                <a:ea typeface="ＭＳ Ｐゴシック" charset="-128"/>
              </a:rPr>
              <a:t>Making a Collage </a:t>
            </a:r>
            <a:r>
              <a:rPr lang="en-US" altLang="en-US" sz="2000" b="0" kern="1200" dirty="0" smtClean="0">
                <a:latin typeface="Times New Roman" panose="02020603050405020304" pitchFamily="18" charset="0"/>
                <a:ea typeface="ＭＳ Ｐゴシック" charset="-128"/>
              </a:rPr>
              <a:t>(1 of 2)</a:t>
            </a:r>
            <a:endParaRPr lang="en-US" altLang="en-US" sz="2000" b="0" kern="1200" dirty="0">
              <a:latin typeface="Times New Roman" panose="02020603050405020304" pitchFamily="18" charset="0"/>
              <a:ea typeface="ＭＳ Ｐゴシック" charset="-128"/>
            </a:endParaRPr>
          </a:p>
        </p:txBody>
      </p:sp>
      <p:sp>
        <p:nvSpPr>
          <p:cNvPr id="3" name="Content Placeholder 2"/>
          <p:cNvSpPr>
            <a:spLocks noGrp="1"/>
          </p:cNvSpPr>
          <p:nvPr>
            <p:ph type="body" idx="1"/>
          </p:nvPr>
        </p:nvSpPr>
        <p:spPr>
          <a:xfrm>
            <a:off x="457199" y="1600200"/>
            <a:ext cx="4321277" cy="3916426"/>
          </a:xfrm>
        </p:spPr>
        <p:txBody>
          <a:bodyPr wrap="square" lIns="91425" tIns="91425" rIns="91425" bIns="91425">
            <a:spAutoFit/>
          </a:bodyPr>
          <a:lstStyle/>
          <a:p>
            <a:pPr marL="255651" lvl="0" indent="-255651" eaLnBrk="0" fontAlgn="base" hangingPunct="0">
              <a:spcAft>
                <a:spcPct val="0"/>
              </a:spcAft>
              <a:buFont typeface="Arial" panose="020B0604020202020204" pitchFamily="34" charset="0"/>
              <a:buChar char="•"/>
            </a:pPr>
            <a:r>
              <a:rPr lang="en-US" altLang="en-US" sz="2200" kern="1200" dirty="0">
                <a:solidFill>
                  <a:srgbClr val="000000"/>
                </a:solidFill>
                <a:latin typeface="Arial (Body)"/>
                <a:ea typeface="ＭＳ Ｐゴシック" charset="-128"/>
              </a:rPr>
              <a:t>Could we do something to the pictures we copy in?</a:t>
            </a:r>
          </a:p>
          <a:p>
            <a:pPr marL="741553" lvl="1" indent="-284353" eaLnBrk="0" fontAlgn="base" hangingPunct="0">
              <a:spcAft>
                <a:spcPct val="0"/>
              </a:spcAft>
              <a:buFont typeface="Arial" panose="020B0604020202020204" pitchFamily="34" charset="0"/>
              <a:buChar char="–"/>
            </a:pPr>
            <a:r>
              <a:rPr lang="en-US" altLang="en-US" sz="2200" kern="1200" dirty="0">
                <a:solidFill>
                  <a:srgbClr val="000000"/>
                </a:solidFill>
                <a:latin typeface="Arial (Body)"/>
                <a:ea typeface="ＭＳ Ｐゴシック" charset="-128"/>
                <a:cs typeface="+mn-cs"/>
              </a:rPr>
              <a:t>Sure! </a:t>
            </a:r>
            <a:r>
              <a:rPr lang="en-US" altLang="en-US" sz="2200" kern="1200" dirty="0" smtClean="0">
                <a:solidFill>
                  <a:srgbClr val="000000"/>
                </a:solidFill>
                <a:latin typeface="Arial (Body)"/>
                <a:ea typeface="ＭＳ Ｐゴシック" charset="-128"/>
                <a:cs typeface="+mn-cs"/>
              </a:rPr>
              <a:t>Could </a:t>
            </a:r>
            <a:r>
              <a:rPr lang="en-US" altLang="en-US" sz="2200" kern="1200" dirty="0">
                <a:solidFill>
                  <a:srgbClr val="000000"/>
                </a:solidFill>
                <a:latin typeface="Arial (Body)"/>
                <a:ea typeface="ＭＳ Ｐゴシック" charset="-128"/>
                <a:cs typeface="+mn-cs"/>
              </a:rPr>
              <a:t>either apply one of those functions </a:t>
            </a:r>
            <a:r>
              <a:rPr lang="en-US" altLang="en-US" sz="2200" b="1" kern="1200" dirty="0">
                <a:solidFill>
                  <a:srgbClr val="000000"/>
                </a:solidFill>
                <a:latin typeface="Arial (Body)"/>
                <a:ea typeface="ＭＳ Ｐゴシック" charset="-128"/>
                <a:cs typeface="+mn-cs"/>
              </a:rPr>
              <a:t>before</a:t>
            </a:r>
            <a:r>
              <a:rPr lang="en-US" altLang="en-US" sz="2200" kern="1200" dirty="0">
                <a:solidFill>
                  <a:srgbClr val="000000"/>
                </a:solidFill>
                <a:latin typeface="Arial (Body)"/>
                <a:ea typeface="ＭＳ Ｐゴシック" charset="-128"/>
                <a:cs typeface="+mn-cs"/>
              </a:rPr>
              <a:t> copying, or do something to the pixels </a:t>
            </a:r>
            <a:r>
              <a:rPr lang="en-US" altLang="en-US" sz="2200" b="1" kern="1200" dirty="0">
                <a:solidFill>
                  <a:srgbClr val="000000"/>
                </a:solidFill>
                <a:latin typeface="Arial (Body)"/>
                <a:ea typeface="ＭＳ Ｐゴシック" charset="-128"/>
                <a:cs typeface="+mn-cs"/>
              </a:rPr>
              <a:t>during</a:t>
            </a:r>
            <a:r>
              <a:rPr lang="en-US" altLang="en-US" sz="2200" kern="1200" dirty="0">
                <a:solidFill>
                  <a:srgbClr val="000000"/>
                </a:solidFill>
                <a:latin typeface="Arial (Body)"/>
                <a:ea typeface="ＭＳ Ｐゴシック" charset="-128"/>
                <a:cs typeface="+mn-cs"/>
              </a:rPr>
              <a:t> the copy.</a:t>
            </a:r>
          </a:p>
          <a:p>
            <a:pPr marL="255651" lvl="0" indent="-255651" eaLnBrk="0" fontAlgn="base" hangingPunct="0">
              <a:spcAft>
                <a:spcPct val="0"/>
              </a:spcAft>
              <a:buFont typeface="Arial" panose="020B0604020202020204" pitchFamily="34" charset="0"/>
              <a:buChar char="•"/>
            </a:pPr>
            <a:r>
              <a:rPr lang="en-US" altLang="en-US" sz="2200" kern="1200" dirty="0">
                <a:solidFill>
                  <a:srgbClr val="000000"/>
                </a:solidFill>
                <a:latin typeface="Arial (Body)"/>
                <a:ea typeface="ＭＳ Ｐゴシック" charset="-128"/>
              </a:rPr>
              <a:t>Could we copy more than one picture!</a:t>
            </a:r>
          </a:p>
          <a:p>
            <a:pPr marL="741553" lvl="1" indent="-284353" eaLnBrk="0" fontAlgn="base" hangingPunct="0">
              <a:spcAft>
                <a:spcPct val="0"/>
              </a:spcAft>
              <a:buFont typeface="Arial" panose="020B0604020202020204" pitchFamily="34" charset="0"/>
              <a:buChar char="–"/>
            </a:pPr>
            <a:r>
              <a:rPr lang="en-US" altLang="en-US" sz="2200" kern="1200" dirty="0">
                <a:solidFill>
                  <a:srgbClr val="000000"/>
                </a:solidFill>
                <a:latin typeface="Arial (Body)"/>
                <a:ea typeface="ＭＳ Ｐゴシック" charset="-128"/>
                <a:cs typeface="+mn-cs"/>
              </a:rPr>
              <a:t>Of course! </a:t>
            </a:r>
            <a:r>
              <a:rPr lang="en-US" altLang="en-US" sz="2200" kern="1200" dirty="0" smtClean="0">
                <a:solidFill>
                  <a:srgbClr val="000000"/>
                </a:solidFill>
                <a:latin typeface="Arial (Body)"/>
                <a:ea typeface="ＭＳ Ｐゴシック" charset="-128"/>
                <a:cs typeface="+mn-cs"/>
              </a:rPr>
              <a:t>Make </a:t>
            </a:r>
            <a:r>
              <a:rPr lang="en-US" altLang="en-US" sz="2200" kern="1200" dirty="0">
                <a:solidFill>
                  <a:srgbClr val="000000"/>
                </a:solidFill>
                <a:latin typeface="Arial (Body)"/>
                <a:ea typeface="ＭＳ Ｐゴシック" charset="-128"/>
                <a:cs typeface="+mn-cs"/>
              </a:rPr>
              <a:t>a collage!</a:t>
            </a:r>
          </a:p>
        </p:txBody>
      </p:sp>
      <p:pic>
        <p:nvPicPr>
          <p:cNvPr id="4" name="Picture 3" descr="Two screenshots show two different types of flower clipart. A screenshot displays 5 clipart flowers collaged. Five clipart flowers lined at the bottom of the screen: the first is a purple flower with plain background and green grass, the second is a red flower with plain background and green grass, the third is same as the flower in the first position, but with green petals, purple grass and in black background, the fourth is same as the flower in the second position in yellow background, the fifth is same as the flower in first position, but with green petals, blue grass and in black background."/>
          <p:cNvPicPr>
            <a:picLocks noChangeAspect="1"/>
          </p:cNvPicPr>
          <p:nvPr/>
        </p:nvPicPr>
        <p:blipFill>
          <a:blip r:embed="rId2"/>
          <a:stretch>
            <a:fillRect/>
          </a:stretch>
        </p:blipFill>
        <p:spPr>
          <a:xfrm>
            <a:off x="4940708" y="1806678"/>
            <a:ext cx="3322608" cy="3158002"/>
          </a:xfrm>
          <a:prstGeom prst="rect">
            <a:avLst/>
          </a:prstGeom>
        </p:spPr>
      </p:pic>
    </p:spTree>
    <p:extLst>
      <p:ext uri="{BB962C8B-B14F-4D97-AF65-F5344CB8AC3E}">
        <p14:creationId xmlns:p14="http://schemas.microsoft.com/office/powerpoint/2010/main" val="3494380569"/>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Creating a </a:t>
            </a:r>
            <a:r>
              <a:rPr lang="en-US" dirty="0" smtClean="0"/>
              <a:t>Collage </a:t>
            </a:r>
            <a:r>
              <a:rPr lang="en-US" sz="2000" b="0" dirty="0" smtClean="0"/>
              <a:t>(1 of 2)</a:t>
            </a:r>
            <a:endParaRPr lang="en-US" sz="2000" b="0" dirty="0"/>
          </a:p>
        </p:txBody>
      </p:sp>
      <p:pic>
        <p:nvPicPr>
          <p:cNvPr id="5" name="Picture 4" descr="The computer code has 62 lines. The lines read as follows. Line 1. d e f create Collage left parenthesis right parenthesis colon. Line 2, indented once. flower 1 equals make Picture left parenthesis double quote flower 1 period j p g double quote right parenthesis. Line 3, indented once. print flower 1. Line 4, indented once. flower 2 equals make Picture left parenthesis double quote flower 2 period j p g double quote right parenthesis. Line 5, indented once. print flower 2. Line 6, indented once. canvas equals make Empty Picture left parenthesis 640 comma 480 right parenthesis. Line 7, indented once. print canvas. Line 8, indented once. hash First picture comma at left edge. Line 9, indented once. target X equals 0. Line 10, indented once. for source X in range left parenthesis 0 comma get Width left parenthesis flower 1 right parenthesis right parenthesis colon. Line 11, indented twice. target Y equals get Height left parenthesis canvas right parenthesis dash get Height left parenthesis flower 1 right parenthesis dash 5. Line 12, indented twice. for source Y in range left parenthesis 0 comma get Height left parenthesis flower 1 right parenthesis right parenthesis colon. Line 13, indented 3 times. p x equals get Pixel left parenthesis flower 1 comma source X comma source Y right parenthesis. Line 14, indented 3 times. cx equals get Pixel left parenthesis canvas comma target X comma target Y right parenthesis. Line 15, indented 3 times. set Color left parenthesis cx comma get Color left parenthesis p x right parenthesis right parenthesis. Line 16, indented 3 times. target Y equals target Y plus 1. Line 17, indented twice. target X equals target X plus 1. Line 18, indented once. hash Second picture comma 100 pixels over. Line 19, indented once. target X equals 100. Line 20, indented once. for source X in range left parenthesis 0 comma get Width left parenthesis flower 2 right parenthesis right parenthesis colon. Line 21, indented twice. target Y equals get Height left parenthesis canvas right parenthesis dash get Height left parenthesis flower 2 right parenthesis dash 5. Line 22, indented twice. for source Y in range left parenthesis 0 comma get Height left parenthesis flower 2 right parenthesis right parenthesis colon. Line 23, indented 3 times. p x equals get Pixel left parenthesis flower 2 comma source X comma source Y right parenthesis. Line 24, indented 3 times. cx equals get Pixel left parenthesis canvas comma target X comma target Y right parenthesis. Line 25, indented 3 times. set Color left parenthesis cx comma get Color left parenthesis p x right parenthesis right parenthesis. Line 26, indented 3 times. target Y equals target Y plus 1. Line 27, indented twice. target X equals target X plus 1. Line 28, indented once. hash Third picture comma flower 1 negated. Line 29, indented twice. negative left parenthesis flower 1 right parenthesis. Line 30, indented twice. target X equals 200. Line 31, indented twice. for source X in range left parenthesis 0 comma get Width left parenthesis flower 1 right parenthesis right parenthesis colon. Line 32, indented 3 times. target Y equals get Height left parenthesis canvas right parenthesis dash get Height left parenthesis flower 1 right parenthesis dash 5. Line 33, indented 3 times. for source Y in range left parenthesis 0 comma get Height left parenthesis flower 1 right parenthesis right parenthesis colon. Line 34, indented 4 times. p x equals get Pixel left parenthesis flower 1 comma source X comma source Y right parenthesis. Line 35, indented 4 times. cx equals get Pixel left parenthesis canvas comma target X comma target Y right parenthesis. Line 36, indented 4 times. set Color left parenthesis cx comma get Color left parenthesis p x right parenthesis right parenthesis. Line 37, indented 4 times. target Y equals target Y plus 1. Line 38, indented 3 times. target X equals target X plus 1. Line 39, indented once. hash Fourth picture comma flower 2 with no blue. Line 40, indented once. clear Blue left parenthesis flower 2 right parenthesis. Line 41, indented once. target X equals 300. Line 42, indented once. for source X in range left parenthesis 0 comma get Width left parenthesis flower 2 right parenthesis right parenthesis colon. Line 43, indented twice. target Y equals get Height left parenthesis canvas right parenthesis dash get Height left parenthesis flower 2 right parenthesis dash 5. Line 44, indented twice. for source Y in range left parenthesis 0 comma get Height left parenthesis flower 2 right parenthesis right parenthesis colon. Line 45, indented 3 times. p x equals get Pixel left parenthesis flower 2 comma source X comma source Y right parenthesis. Line 46, indented 3 times. cx equals get Pixel left parenthesis canvas comma target X comma target Y right parenthesis. Line 47, indented 3 times. set Color left parenthesis cx comma get Color left parenthesis p x right parenthesis right parenthesis. Line 48, indented 3 times. target Y equals target Y plus 1. Line 49, indented twice. target X equals target X plus 1. Line 50, indented once. hash Fifth picture comma flower 1 comma negated with decreased red. Line 51, indented once. decrease Red left parenthesis flower 1 right parenthesis. Line 52, indented once. target X equals 400. Line 53, indented once. for source X in range left parenthesis 0 comma get Width left parenthesis flower 1 right parenthesis right parenthesis colon. Line 54, indented twice. target Y equals get Height left parenthesis canvas right parenthesis dash get Height left parenthesis flower 1 right parenthesis dash 5. Line 55, indented twice. for source Y in range left parenthesis 0 comma get Height left parenthesis flower 1 right parenthesis right parenthesis colon. Line 56, indented 3 times. p x equals get Pixel left parenthesis flower 1 comma source X comma source Y right parenthesis. Line 57, indented 3 times. cx equals get Pixel left parenthesis canvas comma target X comma target Y right parenthesis. Line 58, indented 3 times. set Color left parenthesis cx comma get Color left parenthesis p x right parenthesis right parenthesis. Line 59, indented 3 times. target Y equals target Y plus 1. Line 60, indented twice. target X equals target X plus 1. Line 61, indented once. show left parenthesis canvas right parenthesis. Line 62, indented once. return canvas."/>
          <p:cNvPicPr>
            <a:picLocks noChangeAspect="1"/>
          </p:cNvPicPr>
          <p:nvPr/>
        </p:nvPicPr>
        <p:blipFill rotWithShape="1">
          <a:blip r:embed="rId2"/>
          <a:srcRect l="1" t="-1" r="1176" b="1058"/>
          <a:stretch/>
        </p:blipFill>
        <p:spPr>
          <a:xfrm>
            <a:off x="1288279" y="1371645"/>
            <a:ext cx="5304250" cy="5088150"/>
          </a:xfrm>
          <a:prstGeom prst="rect">
            <a:avLst/>
          </a:prstGeom>
        </p:spPr>
      </p:pic>
    </p:spTree>
    <p:extLst>
      <p:ext uri="{BB962C8B-B14F-4D97-AF65-F5344CB8AC3E}">
        <p14:creationId xmlns:p14="http://schemas.microsoft.com/office/powerpoint/2010/main" val="1106045679"/>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eaLnBrk="0" fontAlgn="base" hangingPunct="0">
              <a:spcBef>
                <a:spcPct val="0"/>
              </a:spcBef>
              <a:spcAft>
                <a:spcPct val="0"/>
              </a:spcAft>
              <a:buClrTx/>
            </a:pPr>
            <a:r>
              <a:rPr lang="en-US" altLang="en-US" kern="1200" dirty="0" smtClean="0">
                <a:latin typeface="Times New Roman" panose="02020603050405020304" pitchFamily="18" charset="0"/>
                <a:ea typeface="ＭＳ Ｐゴシック" charset="-128"/>
              </a:rPr>
              <a:t>Can We Make That Easier? </a:t>
            </a:r>
            <a:r>
              <a:rPr lang="en-US" altLang="en-US" sz="2000" b="0" kern="1200" dirty="0" smtClean="0">
                <a:latin typeface="Times New Roman" panose="02020603050405020304" pitchFamily="18" charset="0"/>
                <a:ea typeface="ＭＳ Ｐゴシック" charset="-128"/>
              </a:rPr>
              <a:t>(1 of 2)</a:t>
            </a:r>
            <a:endParaRPr lang="en-US" altLang="en-US" sz="2000" b="0" kern="1200" dirty="0">
              <a:latin typeface="Times New Roman" panose="02020603050405020304" pitchFamily="18" charset="0"/>
              <a:ea typeface="ＭＳ Ｐゴシック" charset="-128"/>
            </a:endParaRPr>
          </a:p>
        </p:txBody>
      </p:sp>
      <p:sp>
        <p:nvSpPr>
          <p:cNvPr id="3" name="Text Placeholder 2"/>
          <p:cNvSpPr>
            <a:spLocks noGrp="1"/>
          </p:cNvSpPr>
          <p:nvPr>
            <p:ph type="body" idx="1"/>
          </p:nvPr>
        </p:nvSpPr>
        <p:spPr>
          <a:xfrm>
            <a:off x="457201" y="1600200"/>
            <a:ext cx="3837008" cy="3277790"/>
          </a:xfrm>
        </p:spPr>
        <p:txBody>
          <a:bodyPr wrap="square" lIns="91425" tIns="91425" rIns="91425" bIns="91425">
            <a:spAutoFit/>
          </a:bodyPr>
          <a:lstStyle/>
          <a:p>
            <a:pPr marL="255651" lvl="0" indent="-255651" eaLnBrk="0" fontAlgn="base" hangingPunct="0">
              <a:spcAft>
                <a:spcPct val="0"/>
              </a:spcAft>
              <a:buFont typeface="Arial" panose="020B0604020202020204" pitchFamily="34" charset="0"/>
              <a:buChar char="•"/>
            </a:pPr>
            <a:r>
              <a:rPr lang="en-US" altLang="en-US" sz="2200" kern="1200" dirty="0">
                <a:solidFill>
                  <a:srgbClr val="000000"/>
                </a:solidFill>
                <a:latin typeface="Arial (Body)"/>
                <a:ea typeface="ＭＳ Ｐゴシック" charset="-128"/>
              </a:rPr>
              <a:t>The collage code is long, yet simple.</a:t>
            </a:r>
          </a:p>
          <a:p>
            <a:pPr marL="255651" lvl="0" indent="-255651" eaLnBrk="0" fontAlgn="base" hangingPunct="0">
              <a:spcAft>
                <a:spcPct val="0"/>
              </a:spcAft>
              <a:buFont typeface="Arial" panose="020B0604020202020204" pitchFamily="34" charset="0"/>
              <a:buChar char="•"/>
            </a:pPr>
            <a:r>
              <a:rPr lang="en-US" altLang="en-US" sz="2200" kern="1200" dirty="0" smtClean="0">
                <a:solidFill>
                  <a:srgbClr val="000000"/>
                </a:solidFill>
                <a:latin typeface="Arial (Body)"/>
                <a:ea typeface="ＭＳ Ｐゴシック" charset="-128"/>
              </a:rPr>
              <a:t>It</a:t>
            </a:r>
            <a:r>
              <a:rPr lang="fr-FR" altLang="ja-JP" sz="2200" kern="1200" dirty="0" smtClean="0">
                <a:solidFill>
                  <a:srgbClr val="000000"/>
                </a:solidFill>
                <a:latin typeface="Arial (Body)"/>
                <a:ea typeface="ＭＳ Ｐゴシック" charset="-128"/>
              </a:rPr>
              <a:t>’</a:t>
            </a:r>
            <a:r>
              <a:rPr lang="en-US" altLang="ja-JP" sz="2200" kern="1200" dirty="0" smtClean="0">
                <a:solidFill>
                  <a:srgbClr val="000000"/>
                </a:solidFill>
                <a:latin typeface="Arial (Body)"/>
                <a:ea typeface="ＭＳ Ｐゴシック" charset="-128"/>
              </a:rPr>
              <a:t>s </a:t>
            </a:r>
            <a:r>
              <a:rPr lang="en-US" altLang="ja-JP" sz="2200" kern="1200" dirty="0">
                <a:solidFill>
                  <a:srgbClr val="000000"/>
                </a:solidFill>
                <a:latin typeface="Arial (Body)"/>
                <a:ea typeface="ＭＳ Ｐゴシック" charset="-128"/>
              </a:rPr>
              <a:t>the same thing over-and-over.</a:t>
            </a:r>
          </a:p>
          <a:p>
            <a:pPr marL="255651" lvl="0" indent="-255651" eaLnBrk="0" fontAlgn="base" hangingPunct="0">
              <a:spcAft>
                <a:spcPct val="0"/>
              </a:spcAft>
              <a:buFont typeface="Arial" panose="020B0604020202020204" pitchFamily="34" charset="0"/>
              <a:buChar char="•"/>
            </a:pPr>
            <a:r>
              <a:rPr lang="en-US" altLang="en-US" sz="2200" kern="1200" dirty="0">
                <a:solidFill>
                  <a:srgbClr val="000000"/>
                </a:solidFill>
                <a:latin typeface="Arial (Body)"/>
                <a:ea typeface="ＭＳ Ｐゴシック" charset="-128"/>
              </a:rPr>
              <a:t>We can </a:t>
            </a:r>
            <a:r>
              <a:rPr lang="en-US" altLang="en-US" sz="2200" b="1" kern="1200" dirty="0">
                <a:solidFill>
                  <a:srgbClr val="000000"/>
                </a:solidFill>
                <a:latin typeface="Arial (Body)"/>
                <a:ea typeface="ＭＳ Ｐゴシック" charset="-128"/>
              </a:rPr>
              <a:t>generalize</a:t>
            </a:r>
            <a:r>
              <a:rPr lang="en-US" altLang="en-US" sz="2200" kern="1200" dirty="0">
                <a:solidFill>
                  <a:srgbClr val="000000"/>
                </a:solidFill>
                <a:latin typeface="Arial (Body)"/>
                <a:ea typeface="ＭＳ Ｐゴシック" charset="-128"/>
              </a:rPr>
              <a:t> that copying loop, and with </a:t>
            </a:r>
            <a:r>
              <a:rPr lang="en-US" altLang="en-US" sz="2200" b="1" kern="1200" dirty="0">
                <a:solidFill>
                  <a:srgbClr val="000000"/>
                </a:solidFill>
                <a:latin typeface="Arial (Body)"/>
                <a:ea typeface="ＭＳ Ｐゴシック" charset="-128"/>
              </a:rPr>
              <a:t>parameters</a:t>
            </a:r>
            <a:r>
              <a:rPr lang="en-US" altLang="en-US" sz="2200" kern="1200" dirty="0">
                <a:solidFill>
                  <a:srgbClr val="000000"/>
                </a:solidFill>
                <a:latin typeface="Arial (Body)"/>
                <a:ea typeface="ＭＳ Ｐゴシック" charset="-128"/>
              </a:rPr>
              <a:t>, use it in many places.</a:t>
            </a:r>
          </a:p>
        </p:txBody>
      </p:sp>
      <p:pic>
        <p:nvPicPr>
          <p:cNvPr id="5" name="Picture 4" descr="The computer code has 10 lines. The lines read as follows. Line 1. d e f copy left parenthesis source comma target comma t a r g, X comma t a r g, Y right parenthesis colon. Line 2, indented once. target X equals t a r g, X. Line 3, indented once. for source X in range left parenthesis 0 comma get Width left parenthesis source right parenthesis right parenthesis colon. Line 4, indented twice. target Y equals t a r g, Y. Line 5, indented twice. for source Y in range left parenthesis 0 comma get Height left parenthesis source right parenthesis right parenthesis colon. Line 6, indented 3 times. p x equals get Pixel left parenthesis source comma source X comma source Y right parenthesis. Line 7, indented 3 times. t x equals get Pixel left parenthesis target comma target X comma target Y right parenthesis. Line 8, indented 3 times. set Color left parenthesis t x comma get Color left parenthesis p x right parenthesis right parenthesis. Line 9, indented 3 times. target Y equals target Y plus 1. Line 10, indented twice. target X equals target X plus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13008" y="1715574"/>
            <a:ext cx="4240732" cy="3132920"/>
          </a:xfrm>
          <a:prstGeom prst="rect">
            <a:avLst/>
          </a:prstGeom>
        </p:spPr>
      </p:pic>
    </p:spTree>
    <p:extLst>
      <p:ext uri="{BB962C8B-B14F-4D97-AF65-F5344CB8AC3E}">
        <p14:creationId xmlns:p14="http://schemas.microsoft.com/office/powerpoint/2010/main" val="3151225601"/>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eaLnBrk="0" fontAlgn="base" hangingPunct="0">
              <a:spcBef>
                <a:spcPct val="0"/>
              </a:spcBef>
              <a:spcAft>
                <a:spcPct val="0"/>
              </a:spcAft>
              <a:buClrTx/>
            </a:pPr>
            <a:r>
              <a:rPr lang="en-US" altLang="en-US" kern="1200" dirty="0" smtClean="0">
                <a:latin typeface="Times New Roman" panose="02020603050405020304" pitchFamily="18" charset="0"/>
                <a:ea typeface="ＭＳ Ｐゴシック" charset="-128"/>
              </a:rPr>
              <a:t>Exact Same Collage! </a:t>
            </a:r>
            <a:r>
              <a:rPr lang="en-US" altLang="en-US" sz="2000" b="0" kern="1200" dirty="0" smtClean="0">
                <a:latin typeface="Times New Roman" panose="02020603050405020304" pitchFamily="18" charset="0"/>
                <a:ea typeface="ＭＳ Ｐゴシック" charset="-128"/>
              </a:rPr>
              <a:t>(1 of 2)</a:t>
            </a:r>
            <a:endParaRPr lang="en-US" altLang="en-US" sz="2000" b="0" kern="1200" dirty="0">
              <a:latin typeface="Times New Roman" panose="02020603050405020304" pitchFamily="18" charset="0"/>
              <a:ea typeface="ＭＳ Ｐゴシック" charset="-128"/>
            </a:endParaRPr>
          </a:p>
        </p:txBody>
      </p:sp>
      <p:pic>
        <p:nvPicPr>
          <p:cNvPr id="3" name="Picture 2" descr="The code has 11 lines. The lines read as follows. Line 1. d e f create Collage 2 left parenthesis right parenthesis colon. Line 2, indented once. flower 1 equals make Picture left parenthesis get Media Path left parenthesis double quote flower 1 period j p g double quote right parenthesis right parenthesis. Line 3, indented once. print flower l. Line 4, indented once. flower 2 equals make Picture left parenthesis get Media Path left parenthesis double quote flower 2 period j p g double quote right parenthesis right parenthesis. Line 5, indented once. print flower 2. Line 6, indented once. canvas equals make Picture left parenthesis get Media Path left parenthesis double quote 640 multiplied by 480 period j p g double quote right parenthesis right parenthesis. Line 7, indented once. print canvas. Line 8, indented once. hash First picture comma at left edge. Line 9, indented once. copy left parenthesis flower 1 comma canvas comma 0 comma get Height left parenthesis canvas right parenthesis get Height left parenthesis flower 1 right parenthesis 5 right parenthesis. Line 10, indented once. hash Second picture comma 100 pixels over. Line 11, indented once. copy left parenthesis flower 2 comma canvas comma 100 comma get Height left parenthesis canvas right parenthesis get Height left parenthesis flower 2 right parenthesis dash 5 right parenthesis."/>
          <p:cNvPicPr>
            <a:picLocks noChangeAspect="1"/>
          </p:cNvPicPr>
          <p:nvPr/>
        </p:nvPicPr>
        <p:blipFill rotWithShape="1">
          <a:blip r:embed="rId2"/>
          <a:srcRect l="2410" t="1305" r="2238" b="1633"/>
          <a:stretch/>
        </p:blipFill>
        <p:spPr>
          <a:xfrm>
            <a:off x="604684" y="1533832"/>
            <a:ext cx="3952568" cy="4601498"/>
          </a:xfrm>
          <a:prstGeom prst="rect">
            <a:avLst/>
          </a:prstGeom>
        </p:spPr>
      </p:pic>
      <p:pic>
        <p:nvPicPr>
          <p:cNvPr id="6" name="Picture 5" descr="The computer code has 10 lines. The lines read as follows. Line 1, indented once. hash Third picture comma flower l negated. Line 2, indented once. negative left parenthesis flower l right parenthesis. Line 3, indented once. copy left parenthesis flower l comma canvas comma 200 comma get Height left parenthesis canvas right parenthesis dash get Height left parenthesis flower l right parenthesis dash 5 right parenthesis. Line 4, indented once. hash Fourth picture comma flower 2 with no blue. Line 5, indented once. Clear Blue left parenthesis flower 2 right parenthesis. Line 6, indented once. copy left parenthesis flower 2 comma canvas comma 300 comma get Height left parenthesis canvas right parenthesis dash get Height left parenthesis flower 2 right parenthesis dash 5 right parenthesis. Line 7, indented once. hash Fifth picture comma flower l comma negated with decreased red. Line 8, indented once. Decrease Red left parenthesis flower l right parenthesis. Line 9, indented once. copy left parenthesis flower l comma canvas comma 400 comma get Height left parenthesis canvas right parenthesis dash get Height left parenthesis flower 2 right parenthesis dash 5 right parenthesis. Line 10, indented once. return canvas."/>
          <p:cNvPicPr>
            <a:picLocks noChangeAspect="1"/>
          </p:cNvPicPr>
          <p:nvPr/>
        </p:nvPicPr>
        <p:blipFill rotWithShape="1">
          <a:blip r:embed="rId3"/>
          <a:srcRect l="2185" t="1777" r="2041" b="2601"/>
          <a:stretch/>
        </p:blipFill>
        <p:spPr>
          <a:xfrm>
            <a:off x="4879035" y="1878408"/>
            <a:ext cx="3807765" cy="3941842"/>
          </a:xfrm>
          <a:prstGeom prst="rect">
            <a:avLst/>
          </a:prstGeom>
        </p:spPr>
      </p:pic>
    </p:spTree>
    <p:extLst>
      <p:ext uri="{BB962C8B-B14F-4D97-AF65-F5344CB8AC3E}">
        <p14:creationId xmlns:p14="http://schemas.microsoft.com/office/powerpoint/2010/main" val="928510234"/>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1574"/>
            <a:ext cx="8229600" cy="1231076"/>
          </a:xfrm>
        </p:spPr>
        <p:txBody>
          <a:bodyPr tIns="91425">
            <a:spAutoFit/>
          </a:bodyPr>
          <a:lstStyle/>
          <a:p>
            <a:pPr lvl="0" eaLnBrk="0" fontAlgn="base" hangingPunct="0">
              <a:spcBef>
                <a:spcPct val="0"/>
              </a:spcBef>
              <a:spcAft>
                <a:spcPct val="0"/>
              </a:spcAft>
              <a:buClrTx/>
              <a:defRPr/>
            </a:pPr>
            <a:r>
              <a:rPr lang="en-US" kern="1200" dirty="0">
                <a:latin typeface="Times New Roman" panose="02020603050405020304" pitchFamily="18" charset="0"/>
                <a:ea typeface="+mj-ea"/>
                <a:cs typeface="+mj-cs"/>
              </a:rPr>
              <a:t>Make Sure You Have This Typed </a:t>
            </a:r>
            <a:r>
              <a:rPr lang="en-US" kern="1200" dirty="0" smtClean="0">
                <a:latin typeface="Times New Roman" panose="02020603050405020304" pitchFamily="18" charset="0"/>
                <a:ea typeface="+mj-ea"/>
                <a:cs typeface="+mj-cs"/>
              </a:rPr>
              <a:t>I</a:t>
            </a:r>
            <a:r>
              <a:rPr lang="en-US" sz="100" kern="1200" dirty="0" smtClean="0">
                <a:latin typeface="Times New Roman" panose="02020603050405020304" pitchFamily="18" charset="0"/>
                <a:ea typeface="+mj-ea"/>
                <a:cs typeface="+mj-cs"/>
              </a:rPr>
              <a:t> </a:t>
            </a:r>
            <a:r>
              <a:rPr lang="en-US" kern="1200" dirty="0" smtClean="0">
                <a:latin typeface="Times New Roman" panose="02020603050405020304" pitchFamily="18" charset="0"/>
                <a:ea typeface="+mj-ea"/>
                <a:cs typeface="+mj-cs"/>
              </a:rPr>
              <a:t>N </a:t>
            </a:r>
            <a:r>
              <a:rPr lang="en-US" kern="1200" dirty="0">
                <a:latin typeface="Times New Roman" panose="02020603050405020304" pitchFamily="18" charset="0"/>
                <a:ea typeface="+mj-ea"/>
                <a:cs typeface="+mj-cs"/>
              </a:rPr>
              <a:t>to Work From: Copy Any Pic</a:t>
            </a:r>
          </a:p>
        </p:txBody>
      </p:sp>
      <p:pic>
        <p:nvPicPr>
          <p:cNvPr id="4" name="Picture 1" descr="The computer code has 10 lines. The lines read as follows. Line 1. d e f copy Any P i c left parenthesis s r c comma canvas comma x comma y right parenthesis colon. Line 2, indented once. target X equals x. Line 3, indented once. for source X in range left parenthesis 0 comma get Width left parenthesis s r c right parenthesis right parenthesis colon. Line 4, indented twice. target Y equals y. Line 5, indented twice. for source Y in range left parenthesis 0 comma get Height left parenthesis s r c right parenthesis right parenthesis colon. Line 6, indented 3 times. s r c Pixel equals get Pixel left parenthesis s r c f source X l source Y right parenthesis. Line 7, indented 3 times. t r g Pixel equals get Pixel left parenthesis canvas f target X comma target Y right parenthesis. Line 8, indented 3 times. set Color left parenthesis t r g Pixel f get Color left parenthesis s r c Pixel right parenthesis right parenthesis. Line 9, indented 3 times. target Y equals target Y plus 1. Line 10, indented twice. target X equals target X plus 1."/>
          <p:cNvPicPr>
            <a:picLocks noChangeAspect="1"/>
          </p:cNvPicPr>
          <p:nvPr/>
        </p:nvPicPr>
        <p:blipFill rotWithShape="1">
          <a:blip r:embed="rId2">
            <a:extLst>
              <a:ext uri="{28A0092B-C50C-407E-A947-70E740481C1C}">
                <a14:useLocalDpi xmlns:a14="http://schemas.microsoft.com/office/drawing/2010/main" val="0"/>
              </a:ext>
            </a:extLst>
          </a:blip>
          <a:srcRect l="256" t="2111" r="2401" b="5654"/>
          <a:stretch/>
        </p:blipFill>
        <p:spPr bwMode="auto">
          <a:xfrm>
            <a:off x="809167" y="1941404"/>
            <a:ext cx="7525665" cy="268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71299452"/>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kern="1200" dirty="0" smtClean="0">
                <a:latin typeface="Times New Roman" panose="02020603050405020304" pitchFamily="18" charset="0"/>
                <a:ea typeface="ＭＳ Ｐゴシック" charset="0"/>
              </a:rPr>
              <a:t>Bigger or Smaller? </a:t>
            </a:r>
            <a:r>
              <a:rPr lang="en-US" sz="2000" b="0" kern="1200" dirty="0" smtClean="0">
                <a:latin typeface="Times New Roman" panose="02020603050405020304" pitchFamily="18" charset="0"/>
                <a:ea typeface="ＭＳ Ｐゴシック" charset="0"/>
              </a:rPr>
              <a:t>(1 of 2)</a:t>
            </a:r>
            <a:endParaRPr lang="en-US" sz="2000" b="0" dirty="0"/>
          </a:p>
        </p:txBody>
      </p:sp>
      <p:sp>
        <p:nvSpPr>
          <p:cNvPr id="3" name="Text Placeholder 2"/>
          <p:cNvSpPr>
            <a:spLocks noGrp="1"/>
          </p:cNvSpPr>
          <p:nvPr>
            <p:ph type="body" idx="1"/>
          </p:nvPr>
        </p:nvSpPr>
        <p:spPr/>
        <p:txBody>
          <a:bodyPr/>
          <a:lstStyle/>
          <a:p>
            <a:pPr marL="0" indent="0">
              <a:buNone/>
            </a:pPr>
            <a:r>
              <a:rPr lang="en-US" sz="2000" dirty="0">
                <a:latin typeface="+mn-lt"/>
                <a:ea typeface="ＭＳ Ｐゴシック" charset="0"/>
              </a:rPr>
              <a:t>Does this function make the src bigger or smaller on the canvas</a:t>
            </a:r>
            <a:r>
              <a:rPr lang="en-US" sz="2000" dirty="0" smtClean="0">
                <a:latin typeface="+mn-lt"/>
                <a:ea typeface="ＭＳ Ｐゴシック" charset="0"/>
              </a:rPr>
              <a:t>?</a:t>
            </a:r>
            <a:endParaRPr lang="en-US" sz="2000" dirty="0">
              <a:latin typeface="+mn-lt"/>
              <a:ea typeface="ＭＳ Ｐゴシック" charset="0"/>
            </a:endParaRPr>
          </a:p>
        </p:txBody>
      </p:sp>
      <p:sp>
        <p:nvSpPr>
          <p:cNvPr id="4" name="Content Placeholder 3"/>
          <p:cNvSpPr>
            <a:spLocks noGrp="1"/>
          </p:cNvSpPr>
          <p:nvPr>
            <p:ph sz="quarter" idx="13"/>
          </p:nvPr>
        </p:nvSpPr>
        <p:spPr>
          <a:xfrm>
            <a:off x="457201" y="2233816"/>
            <a:ext cx="3229896" cy="376647"/>
          </a:xfrm>
        </p:spPr>
        <p:txBody>
          <a:bodyPr anchor="ctr"/>
          <a:lstStyle/>
          <a:p>
            <a:pPr marL="432000" indent="-432000">
              <a:buFont typeface="+mj-lt"/>
              <a:buAutoNum type="arabicPeriod"/>
            </a:pPr>
            <a:r>
              <a:rPr lang="en-US" sz="2000" dirty="0">
                <a:latin typeface="+mn-lt"/>
                <a:ea typeface="ＭＳ Ｐゴシック" charset="0"/>
              </a:rPr>
              <a:t>Increases size by 50%</a:t>
            </a:r>
            <a:endParaRPr lang="en-US" sz="2000" dirty="0">
              <a:latin typeface="+mn-lt"/>
            </a:endParaRPr>
          </a:p>
        </p:txBody>
      </p:sp>
      <p:pic>
        <p:nvPicPr>
          <p:cNvPr id="10" name="Picture 4" descr="Box numbered 1, shaded in light green."/>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066357" y="2205168"/>
            <a:ext cx="284961" cy="438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Content Placeholder 4"/>
          <p:cNvSpPr>
            <a:spLocks noGrp="1"/>
          </p:cNvSpPr>
          <p:nvPr>
            <p:ph sz="quarter" idx="14"/>
          </p:nvPr>
        </p:nvSpPr>
        <p:spPr>
          <a:xfrm>
            <a:off x="457201" y="2806854"/>
            <a:ext cx="3347883" cy="275561"/>
          </a:xfrm>
        </p:spPr>
        <p:txBody>
          <a:bodyPr anchor="ctr"/>
          <a:lstStyle/>
          <a:p>
            <a:pPr marL="432000" indent="-432000">
              <a:buFont typeface="+mj-lt"/>
              <a:buAutoNum type="arabicPeriod" startAt="2"/>
            </a:pPr>
            <a:r>
              <a:rPr lang="en-US" sz="2000" dirty="0">
                <a:latin typeface="+mn-lt"/>
                <a:ea typeface="ＭＳ Ｐゴシック" charset="0"/>
              </a:rPr>
              <a:t>Decreases size by 50%</a:t>
            </a:r>
            <a:endParaRPr lang="en-US" sz="2000" dirty="0">
              <a:latin typeface="+mn-lt"/>
            </a:endParaRPr>
          </a:p>
        </p:txBody>
      </p:sp>
      <p:pic>
        <p:nvPicPr>
          <p:cNvPr id="11" name="Picture 3" descr="Box numbered 2, shaded in pink."/>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066357" y="2801898"/>
            <a:ext cx="258077" cy="467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Content Placeholder 5"/>
          <p:cNvSpPr>
            <a:spLocks noGrp="1"/>
          </p:cNvSpPr>
          <p:nvPr>
            <p:ph sz="quarter" idx="15"/>
          </p:nvPr>
        </p:nvSpPr>
        <p:spPr>
          <a:xfrm>
            <a:off x="457200" y="3540174"/>
            <a:ext cx="6916994" cy="306927"/>
          </a:xfrm>
        </p:spPr>
        <p:txBody>
          <a:bodyPr anchor="ctr"/>
          <a:lstStyle/>
          <a:p>
            <a:pPr marL="432000" indent="-432000">
              <a:buFont typeface="+mj-lt"/>
              <a:buAutoNum type="arabicPeriod" startAt="3"/>
            </a:pPr>
            <a:r>
              <a:rPr lang="en-US" sz="2000" dirty="0">
                <a:latin typeface="+mn-lt"/>
                <a:ea typeface="ＭＳ Ｐゴシック" charset="0"/>
              </a:rPr>
              <a:t>Decreases size by 50% and skips some pixels in target</a:t>
            </a:r>
            <a:endParaRPr lang="en-US" sz="2000" dirty="0">
              <a:latin typeface="+mn-lt"/>
            </a:endParaRPr>
          </a:p>
        </p:txBody>
      </p:sp>
      <p:pic>
        <p:nvPicPr>
          <p:cNvPr id="12" name="Picture 5" descr="Box numbered 3, shaded in orange."/>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066357" y="3428198"/>
            <a:ext cx="260228" cy="5036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Content Placeholder 6"/>
          <p:cNvSpPr>
            <a:spLocks noGrp="1"/>
          </p:cNvSpPr>
          <p:nvPr>
            <p:ph sz="quarter" idx="16"/>
          </p:nvPr>
        </p:nvSpPr>
        <p:spPr>
          <a:xfrm>
            <a:off x="457200" y="4221061"/>
            <a:ext cx="7433187" cy="322956"/>
          </a:xfrm>
        </p:spPr>
        <p:txBody>
          <a:bodyPr anchor="ctr"/>
          <a:lstStyle/>
          <a:p>
            <a:pPr marL="432000" indent="-432000">
              <a:buFont typeface="+mj-lt"/>
              <a:buAutoNum type="arabicPeriod" startAt="4"/>
            </a:pPr>
            <a:r>
              <a:rPr lang="en-US" sz="2000" dirty="0">
                <a:latin typeface="+mn-lt"/>
                <a:ea typeface="ＭＳ Ｐゴシック" charset="0"/>
              </a:rPr>
              <a:t>Increases size by 50% and skips some pixels in </a:t>
            </a:r>
            <a:r>
              <a:rPr lang="en-US" sz="2000" dirty="0" smtClean="0">
                <a:latin typeface="+mn-lt"/>
                <a:ea typeface="ＭＳ Ｐゴシック" charset="0"/>
              </a:rPr>
              <a:t>target</a:t>
            </a:r>
            <a:endParaRPr lang="en-US" sz="2000" dirty="0">
              <a:latin typeface="+mn-lt"/>
              <a:ea typeface="ＭＳ Ｐゴシック" charset="0"/>
            </a:endParaRPr>
          </a:p>
        </p:txBody>
      </p:sp>
      <p:pic>
        <p:nvPicPr>
          <p:cNvPr id="13" name="Picture 6" descr="Box numbered 4, shaded in dark green."/>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8034930" y="4176817"/>
            <a:ext cx="262396" cy="4857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 descr="The computer code has 10 lines. The lines read as follows. Line 1. d e f copy P i c Different left parenthesis s r c comma canvas comma x comma y right parenthesis colon. Line 2, indented once. target X equals x. Line 3, indented once. for source X in range left parenthesis 0 comma get Width left parenthesis s r c right parenthesis right parenthesis colon. Line 4, indented twice. target Y equals y. Line 5, indented twice. for source Y in range left parenthesis 0 comma get Height left parenthesis s r c right parenthesis right parenthesis colon. Line 6, indented 3 times. s r c Pixel equals get Pixel left parenthesis s r c comma source X comma source. Line 7, indented 3 times. t r g Pixel equals get Pixel left parenthesis canvas comma i n t left parenthesis target X right parenthesis comma i n t left parenthesis target Y right parenthesis right parenthesis. Line 8, indented 3 times. set Color left parenthesis t r g Pixel comma get Color left parenthesis s r c Pixel right parenthesis right parenthesis. Line 9, indented twice. target Y equals target Y plus 1 period 5. Line 10, indented twice. target X equals target X plus 1 period 5."/>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890712" y="4776812"/>
            <a:ext cx="5362575" cy="158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24362227"/>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hoto of two students in an auditorium. A clipart of a caterpillar merged on the top left of the photo."/>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035009" y="1610753"/>
            <a:ext cx="3073977" cy="231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descr="The code has 5 lines. The lines read as follows. Line 1. Right angle bracket right angle bracket right angle bracket sign c equals make Picture left parenthesis double quote caterpillar period j p g double quote right parenthesis. Line 2.right angle bracket right angle bracket right angle bracket copy P i c Different left parenthesis c comma c comma c 1 comma 10 comma 10 right parenthesis. Line 3. Right angle bracket right angle bracket right angle bracket explore left parenthesis c 1 right parenthesis. Line 4. Right angle bracket right angle bracket right angle bracket copy Any P i c left parenthesis c comma c 1 comma 10 comma 10 right parenthesis. Line 5. Right angle bracket right angle bracket right angle bracket explore left parenthesis c 1 right parenthesi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0513" y="4212387"/>
            <a:ext cx="4422967" cy="1863921"/>
          </a:xfrm>
          <a:prstGeom prst="rect">
            <a:avLst/>
          </a:prstGeom>
        </p:spPr>
      </p:pic>
      <p:sp>
        <p:nvSpPr>
          <p:cNvPr id="2" name="Title 1"/>
          <p:cNvSpPr>
            <a:spLocks noGrp="1"/>
          </p:cNvSpPr>
          <p:nvPr>
            <p:ph type="title"/>
          </p:nvPr>
        </p:nvSpPr>
        <p:spPr/>
        <p:txBody>
          <a:bodyPr/>
          <a:lstStyle/>
          <a:p>
            <a:r>
              <a:rPr lang="en-US" kern="1200" dirty="0" smtClean="0">
                <a:latin typeface="Times New Roman" panose="02020603050405020304" pitchFamily="18" charset="0"/>
                <a:ea typeface="ＭＳ Ｐゴシック" charset="0"/>
              </a:rPr>
              <a:t>Bigger or Smaller? </a:t>
            </a:r>
            <a:r>
              <a:rPr lang="en-US" sz="2000" b="0" kern="1200" dirty="0" smtClean="0">
                <a:latin typeface="Times New Roman" panose="02020603050405020304" pitchFamily="18" charset="0"/>
                <a:ea typeface="ＭＳ Ｐゴシック" charset="0"/>
              </a:rPr>
              <a:t>(2 of 2</a:t>
            </a:r>
            <a:r>
              <a:rPr lang="en-US" sz="2000" b="0" kern="1200" dirty="0">
                <a:latin typeface="Times New Roman" panose="02020603050405020304" pitchFamily="18" charset="0"/>
                <a:ea typeface="ＭＳ Ｐゴシック" charset="0"/>
              </a:rPr>
              <a:t>)</a:t>
            </a:r>
            <a:endParaRPr lang="en-US" dirty="0"/>
          </a:p>
        </p:txBody>
      </p:sp>
    </p:spTree>
    <p:extLst>
      <p:ext uri="{BB962C8B-B14F-4D97-AF65-F5344CB8AC3E}">
        <p14:creationId xmlns:p14="http://schemas.microsoft.com/office/powerpoint/2010/main" val="3600872280"/>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tIns="91425">
            <a:spAutoFit/>
          </a:bodyPr>
          <a:lstStyle/>
          <a:p>
            <a:pPr lvl="0" fontAlgn="base">
              <a:spcBef>
                <a:spcPct val="0"/>
              </a:spcBef>
              <a:spcAft>
                <a:spcPct val="0"/>
              </a:spcAft>
              <a:buClrTx/>
            </a:pPr>
            <a:r>
              <a:rPr lang="en-US" altLang="en-US" kern="1200" dirty="0" smtClean="0">
                <a:latin typeface="Times New Roman" panose="02020603050405020304" pitchFamily="18" charset="0"/>
                <a:ea typeface="ＭＳ Ｐゴシック" charset="-128"/>
              </a:rPr>
              <a:t>Transformation = Small Changes in Copying</a:t>
            </a:r>
            <a:endParaRPr lang="en-US" altLang="en-US" kern="1200" dirty="0">
              <a:latin typeface="Times New Roman" panose="02020603050405020304" pitchFamily="18" charset="0"/>
              <a:ea typeface="ＭＳ Ｐゴシック" charset="-128"/>
            </a:endParaRPr>
          </a:p>
        </p:txBody>
      </p:sp>
      <p:sp>
        <p:nvSpPr>
          <p:cNvPr id="3" name="Text Placeholder 2"/>
          <p:cNvSpPr>
            <a:spLocks noGrp="1"/>
          </p:cNvSpPr>
          <p:nvPr>
            <p:ph type="body" idx="1"/>
          </p:nvPr>
        </p:nvSpPr>
        <p:spPr/>
        <p:txBody>
          <a:bodyPr wrap="square" lIns="91425" tIns="91425" rIns="91425" bIns="91425">
            <a:spAutoFit/>
          </a:bodyPr>
          <a:lstStyle/>
          <a:p>
            <a:pPr marL="255651" lvl="0" indent="-255651" fontAlgn="base">
              <a:spcAft>
                <a:spcPct val="0"/>
              </a:spcAft>
              <a:buFont typeface="Arial" panose="020B0604020202020204" pitchFamily="34" charset="0"/>
              <a:buChar char="•"/>
              <a:tabLst/>
            </a:pPr>
            <a:r>
              <a:rPr lang="en-US" altLang="en-US" sz="2400" kern="1200" dirty="0">
                <a:solidFill>
                  <a:srgbClr val="000000"/>
                </a:solidFill>
                <a:latin typeface="Arial (Body)"/>
                <a:ea typeface="ＭＳ Ｐゴシック" charset="-128"/>
              </a:rPr>
              <a:t>Making relatively small changes in this basic copying program can make a variety of transformations.</a:t>
            </a:r>
          </a:p>
          <a:p>
            <a:pPr marL="741553" lvl="1" indent="-284353" fontAlgn="base">
              <a:spcAft>
                <a:spcPct val="0"/>
              </a:spcAft>
              <a:buFont typeface="Arial" panose="020B0604020202020204" pitchFamily="34" charset="0"/>
              <a:buChar char="–"/>
            </a:pPr>
            <a:r>
              <a:rPr lang="en-US" altLang="en-US" sz="2400" kern="1200" dirty="0">
                <a:solidFill>
                  <a:srgbClr val="000000"/>
                </a:solidFill>
                <a:latin typeface="Arial (Body)"/>
                <a:ea typeface="ＭＳ Ｐゴシック" charset="-128"/>
                <a:cs typeface="+mn-cs"/>
              </a:rPr>
              <a:t>Change the targetX and targetY, and you copy wherever you want</a:t>
            </a:r>
          </a:p>
          <a:p>
            <a:pPr marL="741553" lvl="1" indent="-284353" fontAlgn="base">
              <a:spcAft>
                <a:spcPct val="0"/>
              </a:spcAft>
              <a:buFont typeface="Arial" panose="020B0604020202020204" pitchFamily="34" charset="0"/>
              <a:buChar char="–"/>
            </a:pPr>
            <a:r>
              <a:rPr lang="en-US" altLang="en-US" sz="2400" b="1" kern="1200" dirty="0">
                <a:solidFill>
                  <a:srgbClr val="000000"/>
                </a:solidFill>
                <a:latin typeface="Arial (Body)"/>
                <a:ea typeface="ＭＳ Ｐゴシック" charset="-128"/>
                <a:cs typeface="+mn-cs"/>
              </a:rPr>
              <a:t>Cropping</a:t>
            </a:r>
            <a:r>
              <a:rPr lang="en-US" altLang="en-US" sz="2400" kern="1200" dirty="0">
                <a:solidFill>
                  <a:srgbClr val="000000"/>
                </a:solidFill>
                <a:latin typeface="Arial (Body)"/>
                <a:ea typeface="ＭＳ Ｐゴシック" charset="-128"/>
                <a:cs typeface="+mn-cs"/>
              </a:rPr>
              <a:t>: Change the sourceX and sourceY range, and you copy only part of the program.</a:t>
            </a:r>
          </a:p>
          <a:p>
            <a:pPr marL="741553" lvl="1" indent="-284353" fontAlgn="base">
              <a:spcAft>
                <a:spcPct val="0"/>
              </a:spcAft>
              <a:buFont typeface="Arial" panose="020B0604020202020204" pitchFamily="34" charset="0"/>
              <a:buChar char="–"/>
            </a:pPr>
            <a:r>
              <a:rPr lang="en-US" altLang="en-US" sz="2400" b="1" kern="1200" dirty="0">
                <a:solidFill>
                  <a:srgbClr val="000000"/>
                </a:solidFill>
                <a:latin typeface="Arial (Body)"/>
                <a:ea typeface="ＭＳ Ｐゴシック" charset="-128"/>
                <a:cs typeface="+mn-cs"/>
              </a:rPr>
              <a:t>Rotating</a:t>
            </a:r>
            <a:r>
              <a:rPr lang="en-US" altLang="en-US" sz="2400" kern="1200" dirty="0">
                <a:solidFill>
                  <a:srgbClr val="000000"/>
                </a:solidFill>
                <a:latin typeface="Arial (Body)"/>
                <a:ea typeface="ＭＳ Ｐゴシック" charset="-128"/>
                <a:cs typeface="+mn-cs"/>
              </a:rPr>
              <a:t>: Swap targetX and targetY, and you end up copying sideways</a:t>
            </a:r>
          </a:p>
          <a:p>
            <a:pPr marL="741553" lvl="1" indent="-284353" fontAlgn="base">
              <a:spcAft>
                <a:spcPct val="0"/>
              </a:spcAft>
              <a:buFont typeface="Arial" panose="020B0604020202020204" pitchFamily="34" charset="0"/>
              <a:buChar char="–"/>
            </a:pPr>
            <a:r>
              <a:rPr lang="en-US" altLang="en-US" sz="2400" b="1" kern="1200" dirty="0">
                <a:solidFill>
                  <a:srgbClr val="000000"/>
                </a:solidFill>
                <a:latin typeface="Arial (Body)"/>
                <a:ea typeface="ＭＳ Ｐゴシック" charset="-128"/>
                <a:cs typeface="+mn-cs"/>
              </a:rPr>
              <a:t>Scaling</a:t>
            </a:r>
            <a:r>
              <a:rPr lang="en-US" altLang="en-US" sz="2400" kern="1200" dirty="0">
                <a:solidFill>
                  <a:srgbClr val="000000"/>
                </a:solidFill>
                <a:latin typeface="Arial (Body)"/>
                <a:ea typeface="ＭＳ Ｐゴシック" charset="-128"/>
                <a:cs typeface="+mn-cs"/>
              </a:rPr>
              <a:t>: Change the increment on sourceX and sourceY, and you either grow or shrink the image.</a:t>
            </a:r>
          </a:p>
        </p:txBody>
      </p:sp>
    </p:spTree>
    <p:extLst>
      <p:ext uri="{BB962C8B-B14F-4D97-AF65-F5344CB8AC3E}">
        <p14:creationId xmlns:p14="http://schemas.microsoft.com/office/powerpoint/2010/main" val="4068873460"/>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eaLnBrk="0" fontAlgn="base" hangingPunct="0">
              <a:spcBef>
                <a:spcPct val="0"/>
              </a:spcBef>
              <a:spcAft>
                <a:spcPct val="0"/>
              </a:spcAft>
              <a:buClrTx/>
            </a:pPr>
            <a:r>
              <a:rPr lang="en-US" altLang="en-US" kern="1200" dirty="0" smtClean="0">
                <a:latin typeface="Times New Roman" panose="02020603050405020304" pitchFamily="18" charset="0"/>
                <a:ea typeface="ＭＳ Ｐゴシック" charset="-128"/>
              </a:rPr>
              <a:t>Copying Face to Small Canvas</a:t>
            </a:r>
            <a:endParaRPr lang="en-US" altLang="en-US" sz="2000" b="0" kern="1200" dirty="0">
              <a:latin typeface="Times New Roman" panose="02020603050405020304" pitchFamily="18" charset="0"/>
              <a:ea typeface="ＭＳ Ｐゴシック" charset="-128"/>
            </a:endParaRPr>
          </a:p>
        </p:txBody>
      </p:sp>
      <p:pic>
        <p:nvPicPr>
          <p:cNvPr id="4" name="Picture 3" descr="The code has 15 lines. The lines read as follows. Line 1. d e f copy Horse Face Small left parenthesis right parenthesis colon. Line 2, indented once. hash Set up the source and target pictures. Line 3, indented once. s r c equals make Picture left parenthesis double quote horse period j p g double quote right parenthesis. Line 4, indented once. canvas equals make Empty Picture left parenthesis 163 comma 308 right parenthesis. Line 5, indented once. hash Now comma do the actual copying. Line 6, indented once. target X equals 0. Line 7, indented once. for source X in range left parenthesis 104 comma 267 right parenthesis colon. Line 8, indented twice. target Y equals 0. Line 9, indented twice. for source Y in range left parenthesis 114 comma 422 right parenthesis colon. Line 10, indented 3 times. color equals get Color left parenthesis get Pixel left parenthesis s r c comma source X comma source Y right parenthesis right parenthesis. Line 11, indented 3 times. set Color left parenthesis get Pixel left parenthesis canvas comma target X comma target Y right parenthesis comma color right parenthesis. Line 12, indented 3 times. target Y equals target Y plus 1. Line 13, indented twice. target X equals target X plus 1. Line 14, indented once. show left parenthesis canvas right parenthesis. Line 15, indented once. return canva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921" y="1530926"/>
            <a:ext cx="5140547" cy="4675208"/>
          </a:xfrm>
          <a:prstGeom prst="rect">
            <a:avLst/>
          </a:prstGeom>
        </p:spPr>
      </p:pic>
      <p:pic>
        <p:nvPicPr>
          <p:cNvPr id="5" name="Picture 6" descr="A photo of a horse’s face, filling a rectangular canvas."/>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285961" y="1530926"/>
            <a:ext cx="1881909" cy="355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38318538"/>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eaLnBrk="0" fontAlgn="base" hangingPunct="0">
              <a:spcBef>
                <a:spcPct val="0"/>
              </a:spcBef>
              <a:spcAft>
                <a:spcPct val="0"/>
              </a:spcAft>
              <a:buClrTx/>
            </a:pPr>
            <a:r>
              <a:rPr lang="en-US" altLang="en-US" kern="1200" dirty="0" smtClean="0">
                <a:latin typeface="Times New Roman" panose="02020603050405020304" pitchFamily="18" charset="0"/>
                <a:ea typeface="ＭＳ Ｐゴシック" charset="-128"/>
              </a:rPr>
              <a:t>Changing While Copying</a:t>
            </a:r>
            <a:endParaRPr lang="en-US" altLang="en-US" sz="2000" b="0" kern="1200" dirty="0">
              <a:latin typeface="Times New Roman" panose="02020603050405020304" pitchFamily="18" charset="0"/>
              <a:ea typeface="ＭＳ Ｐゴシック" charset="-128"/>
            </a:endParaRPr>
          </a:p>
        </p:txBody>
      </p:sp>
      <p:pic>
        <p:nvPicPr>
          <p:cNvPr id="4" name="Picture 3" descr="Computer code has 19 lines. The lines read as follows. Line 1. d e f copy Horse Face Small Black left parenthesis right parenthesis colon. Line 2, indented once. h, c o l equals make Color left parenthesis 216 comma 169 comma 143 right parenthesis. Line 3, indented once. hash Set up the source and target pictures. Line 4, indented once. s r c equals make Picture left parenthesis double quote horse period jpg double quote right parenthesis. Line 5, indented once. canvas equals make Empty Picture left parenthesis 163 comma 308 right parenthesis. Line 6, indented once. hash Now comma  do the actual copying. Line 7, indented once. target X equals 0. Line 8, indented once. for source X in range left parenthesis 104 comma 267 right parenthesis colon. Line 9, indented twice. target Y equals 0. Line 10, indented twice. for source Y in range left parenthesis 114 comma 422 right parenthesis colon. Line 11, indented 3 times. color equals get Color left parenthesis get Pixel left parenthesis s r c comma source X comma source Y right parenthesis right parenthesis. Line 12, indented 3 times. if distance left parenthesis color comma h col right parenthesis  left angle bracket 40 colon. Line 13, indented 4 times. set Color left parenthesis get Pixel left parenthesis canvas comma target X comma target Y right parenthesis comma  black right parenthesis. Line 14, indented 3 times. else colon. Line 15, indented 4 times. set Color left parenthesis get Pixel left parenthesis canvas comma target X comma target Y right parenthesis comma  color right parenthesis. Line 16, indented 3 times. target Y equals target Y plus 1. Line 17, indented twice. target X equals target X plus 1. Line 18, indented once. show left parenthesis canvas right parenthesis. Line 19, indented once. return canva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5586" y="1553637"/>
            <a:ext cx="4100662" cy="4587300"/>
          </a:xfrm>
          <a:prstGeom prst="rect">
            <a:avLst/>
          </a:prstGeom>
        </p:spPr>
      </p:pic>
      <p:pic>
        <p:nvPicPr>
          <p:cNvPr id="5" name="Picture 3" descr="A photo of a horse’s face with discolored head, filling a rectangular canvas."/>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049986" y="1553637"/>
            <a:ext cx="1881909" cy="355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0539066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fontAlgn="base">
              <a:spcBef>
                <a:spcPct val="0"/>
              </a:spcBef>
              <a:spcAft>
                <a:spcPct val="0"/>
              </a:spcAft>
              <a:buClrTx/>
            </a:pPr>
            <a:r>
              <a:rPr lang="en-US" altLang="en-US" kern="1200" dirty="0" smtClean="0">
                <a:latin typeface="Times New Roman" panose="02020603050405020304" pitchFamily="18" charset="0"/>
                <a:ea typeface="ＭＳ Ｐゴシック" charset="-128"/>
              </a:rPr>
              <a:t>Indices from the Function Range</a:t>
            </a:r>
            <a:endParaRPr lang="en-US" altLang="en-US" sz="2000" b="0" kern="1200" dirty="0">
              <a:latin typeface="Times New Roman" panose="02020603050405020304" pitchFamily="18" charset="0"/>
              <a:ea typeface="ＭＳ Ｐゴシック" charset="-128"/>
            </a:endParaRPr>
          </a:p>
        </p:txBody>
      </p:sp>
      <p:sp>
        <p:nvSpPr>
          <p:cNvPr id="3" name="Content Placeholder 2"/>
          <p:cNvSpPr>
            <a:spLocks noGrp="1"/>
          </p:cNvSpPr>
          <p:nvPr>
            <p:ph type="body" idx="1"/>
          </p:nvPr>
        </p:nvSpPr>
        <p:spPr>
          <a:xfrm>
            <a:off x="457199" y="1600200"/>
            <a:ext cx="8345837" cy="923299"/>
          </a:xfrm>
        </p:spPr>
        <p:txBody>
          <a:bodyPr wrap="square" lIns="91425" tIns="91425" rIns="91425" bIns="91425">
            <a:spAutoFit/>
          </a:bodyPr>
          <a:lstStyle/>
          <a:p>
            <a:pPr marL="255651" lvl="0" indent="-255651" fontAlgn="base">
              <a:spcAft>
                <a:spcPct val="0"/>
              </a:spcAft>
              <a:buFont typeface="Arial" panose="020B0604020202020204" pitchFamily="34" charset="0"/>
              <a:buChar char="•"/>
            </a:pPr>
            <a:r>
              <a:rPr lang="en-US" altLang="en-US" sz="2400" kern="1200" dirty="0">
                <a:solidFill>
                  <a:srgbClr val="000000"/>
                </a:solidFill>
                <a:latin typeface="Arial (Body)"/>
                <a:ea typeface="ＭＳ Ｐゴシック" charset="-128"/>
              </a:rPr>
              <a:t>Range returns a sequence between its first two inputs, possibly using a third input as the </a:t>
            </a:r>
            <a:r>
              <a:rPr lang="en-US" altLang="en-US" sz="2400" kern="1200" dirty="0" smtClean="0">
                <a:solidFill>
                  <a:srgbClr val="000000"/>
                </a:solidFill>
                <a:latin typeface="Arial (Body)"/>
                <a:ea typeface="ＭＳ Ｐゴシック" charset="-128"/>
              </a:rPr>
              <a:t>increment</a:t>
            </a:r>
            <a:endParaRPr lang="en-US" altLang="en-US" sz="2400" kern="1200" dirty="0">
              <a:solidFill>
                <a:srgbClr val="000000"/>
              </a:solidFill>
              <a:latin typeface="Arial (Body)"/>
              <a:ea typeface="ＭＳ Ｐゴシック" charset="-128"/>
            </a:endParaRPr>
          </a:p>
        </p:txBody>
      </p:sp>
      <p:pic>
        <p:nvPicPr>
          <p:cNvPr id="7" name="Picture 6" descr="The computer code has 8 lines. The lines read as follows. Line 1. Right angle bracket right angle bracket right angle bracket print range left parenthesis 1 comma 4 right parenthesis. Line 2. left bracket 1 comma 2 comma 3 right bracket. Line 3. Right angle bracket right angle bracket right angle bracket print range left parenthesis minus 1 comma 3 right parenthesis. Line 4. left bracket minus 1 comma 0 comma 1 comma 2 right bracket. Line 5. Right angle bracket right angle bracket right angle bracket print range left parenthesis 1 comma 10 comma 2 right parenthesis. Line 6. left bracket 1 comma 3 comma 5 comma 7 comma 9 right bracket. Line 7. right angle bracket right angle bracket right angle bracket print range left parenthesis 3 right parenthesis. Line 8. left bracket 0 comma 1 comma 2 right bracket."/>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7923" y="2792935"/>
            <a:ext cx="3208629" cy="2608541"/>
          </a:xfrm>
          <a:prstGeom prst="rect">
            <a:avLst/>
          </a:prstGeom>
        </p:spPr>
      </p:pic>
      <p:sp>
        <p:nvSpPr>
          <p:cNvPr id="5" name="Content Placeholder 4"/>
          <p:cNvSpPr>
            <a:spLocks noGrp="1"/>
          </p:cNvSpPr>
          <p:nvPr>
            <p:ph type="body" idx="2"/>
          </p:nvPr>
        </p:nvSpPr>
        <p:spPr>
          <a:xfrm>
            <a:off x="4316278" y="2811049"/>
            <a:ext cx="4370522" cy="2492960"/>
          </a:xfrm>
        </p:spPr>
        <p:txBody>
          <a:bodyPr wrap="square" lIns="91425" tIns="91425" rIns="91425" bIns="91425">
            <a:spAutoFit/>
          </a:bodyPr>
          <a:lstStyle/>
          <a:p>
            <a:pPr marL="0" lvl="0" indent="0" eaLnBrk="0" fontAlgn="base" hangingPunct="0">
              <a:spcAft>
                <a:spcPct val="0"/>
              </a:spcAft>
              <a:buNone/>
              <a:defRPr/>
            </a:pPr>
            <a:r>
              <a:rPr lang="en-US" sz="2400" kern="1200" dirty="0">
                <a:solidFill>
                  <a:srgbClr val="000000"/>
                </a:solidFill>
                <a:latin typeface="Arial (Body)"/>
                <a:ea typeface="ＭＳ Ｐゴシック" charset="-128"/>
                <a:cs typeface="+mn-cs"/>
              </a:rPr>
              <a:t>Notice:</a:t>
            </a:r>
          </a:p>
          <a:p>
            <a:pPr marL="255651" lvl="0" indent="-255651" eaLnBrk="0" fontAlgn="base" hangingPunct="0">
              <a:spcAft>
                <a:spcPct val="0"/>
              </a:spcAft>
              <a:buFont typeface="Arial" panose="020B0604020202020204" pitchFamily="34" charset="0"/>
              <a:buChar char="•"/>
              <a:defRPr/>
            </a:pPr>
            <a:r>
              <a:rPr lang="en-US" sz="2400" kern="1200" dirty="0" smtClean="0">
                <a:solidFill>
                  <a:srgbClr val="000000"/>
                </a:solidFill>
                <a:latin typeface="Arial (Body)"/>
                <a:ea typeface="ＭＳ Ｐゴシック" charset="-128"/>
                <a:cs typeface="+mn-cs"/>
              </a:rPr>
              <a:t>End </a:t>
            </a:r>
            <a:r>
              <a:rPr lang="en-US" sz="2400" kern="1200" dirty="0">
                <a:solidFill>
                  <a:srgbClr val="000000"/>
                </a:solidFill>
                <a:latin typeface="Arial (Body)"/>
                <a:ea typeface="ＭＳ Ｐゴシック" charset="-128"/>
                <a:cs typeface="+mn-cs"/>
              </a:rPr>
              <a:t>value is never included.</a:t>
            </a:r>
          </a:p>
          <a:p>
            <a:pPr marL="741553" lvl="1" indent="-284353" eaLnBrk="0" fontAlgn="base" hangingPunct="0">
              <a:spcAft>
                <a:spcPct val="0"/>
              </a:spcAft>
              <a:buFont typeface="Arial" panose="020B0604020202020204" pitchFamily="34" charset="0"/>
              <a:buChar char="–"/>
              <a:defRPr/>
            </a:pPr>
            <a:r>
              <a:rPr lang="en-US" sz="2400" kern="1200" dirty="0" smtClean="0">
                <a:solidFill>
                  <a:srgbClr val="000000"/>
                </a:solidFill>
                <a:latin typeface="Arial (Body)"/>
                <a:ea typeface="ＭＳ Ｐゴシック" charset="-128"/>
                <a:cs typeface="+mn-cs"/>
              </a:rPr>
              <a:t>range(0,10</a:t>
            </a:r>
            <a:r>
              <a:rPr lang="en-US" sz="2400" kern="1200" dirty="0">
                <a:solidFill>
                  <a:srgbClr val="000000"/>
                </a:solidFill>
                <a:latin typeface="Arial (Body)"/>
                <a:ea typeface="ＭＳ Ｐゴシック" charset="-128"/>
                <a:cs typeface="+mn-cs"/>
              </a:rPr>
              <a:t>) ends at 9.</a:t>
            </a:r>
          </a:p>
          <a:p>
            <a:pPr marL="255651" lvl="0" indent="-255651" eaLnBrk="0" fontAlgn="base" hangingPunct="0">
              <a:spcAft>
                <a:spcPct val="0"/>
              </a:spcAft>
              <a:buFont typeface="Arial" panose="020B0604020202020204" pitchFamily="34" charset="0"/>
              <a:buChar char="•"/>
              <a:defRPr/>
            </a:pPr>
            <a:r>
              <a:rPr lang="en-US" sz="2400" kern="1200" dirty="0" smtClean="0">
                <a:solidFill>
                  <a:srgbClr val="000000"/>
                </a:solidFill>
                <a:latin typeface="Arial (Body)"/>
                <a:ea typeface="ＭＳ Ｐゴシック" charset="-128"/>
                <a:cs typeface="+mn-cs"/>
              </a:rPr>
              <a:t>If </a:t>
            </a:r>
            <a:r>
              <a:rPr lang="en-US" sz="2400" kern="1200" dirty="0">
                <a:solidFill>
                  <a:srgbClr val="000000"/>
                </a:solidFill>
                <a:latin typeface="Arial (Body)"/>
                <a:ea typeface="ＭＳ Ｐゴシック" charset="-128"/>
                <a:cs typeface="+mn-cs"/>
              </a:rPr>
              <a:t>you leave out a start value, </a:t>
            </a:r>
            <a:r>
              <a:rPr lang="en-US" sz="2400" kern="1200" dirty="0" smtClean="0">
                <a:solidFill>
                  <a:srgbClr val="000000"/>
                </a:solidFill>
                <a:latin typeface="Arial (Body)"/>
                <a:ea typeface="ＭＳ Ｐゴシック" charset="-128"/>
                <a:cs typeface="+mn-cs"/>
              </a:rPr>
              <a:t>it</a:t>
            </a:r>
            <a:r>
              <a:rPr lang="fr-FR" altLang="ja-JP" sz="2400" kern="1200" dirty="0" smtClean="0">
                <a:solidFill>
                  <a:srgbClr val="000000"/>
                </a:solidFill>
                <a:latin typeface="Arial (Body)"/>
                <a:ea typeface="ＭＳ Ｐゴシック" charset="-128"/>
                <a:cs typeface="+mn-cs"/>
              </a:rPr>
              <a:t>’</a:t>
            </a:r>
            <a:r>
              <a:rPr lang="en-US" sz="2400" kern="1200" dirty="0" smtClean="0">
                <a:solidFill>
                  <a:srgbClr val="000000"/>
                </a:solidFill>
                <a:latin typeface="Arial (Body)"/>
                <a:ea typeface="ＭＳ Ｐゴシック" charset="-128"/>
                <a:cs typeface="+mn-cs"/>
              </a:rPr>
              <a:t>s </a:t>
            </a:r>
            <a:r>
              <a:rPr lang="en-US" sz="2400" kern="1200" dirty="0">
                <a:solidFill>
                  <a:srgbClr val="000000"/>
                </a:solidFill>
                <a:latin typeface="Arial (Body)"/>
                <a:ea typeface="ＭＳ Ｐゴシック" charset="-128"/>
                <a:cs typeface="+mn-cs"/>
              </a:rPr>
              <a:t>assumed to be zero</a:t>
            </a:r>
            <a:r>
              <a:rPr lang="en-US" sz="2400" kern="1200" dirty="0" smtClean="0">
                <a:solidFill>
                  <a:srgbClr val="000000"/>
                </a:solidFill>
                <a:latin typeface="Arial (Body)"/>
                <a:ea typeface="ＭＳ Ｐゴシック" charset="-128"/>
                <a:cs typeface="+mn-cs"/>
              </a:rPr>
              <a:t>.</a:t>
            </a:r>
            <a:endParaRPr lang="en-US" sz="2400" kern="1200" dirty="0">
              <a:solidFill>
                <a:srgbClr val="000000"/>
              </a:solidFill>
              <a:latin typeface="Arial (Body)"/>
              <a:ea typeface="ＭＳ Ｐゴシック" charset="-128"/>
              <a:cs typeface="+mn-cs"/>
            </a:endParaRPr>
          </a:p>
        </p:txBody>
      </p:sp>
    </p:spTree>
    <p:extLst>
      <p:ext uri="{BB962C8B-B14F-4D97-AF65-F5344CB8AC3E}">
        <p14:creationId xmlns:p14="http://schemas.microsoft.com/office/powerpoint/2010/main" val="440395567"/>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eaLnBrk="0" fontAlgn="base" hangingPunct="0">
              <a:spcBef>
                <a:spcPct val="0"/>
              </a:spcBef>
              <a:spcAft>
                <a:spcPct val="0"/>
              </a:spcAft>
              <a:buClrTx/>
            </a:pPr>
            <a:r>
              <a:rPr lang="en-US" altLang="en-US" dirty="0">
                <a:ea typeface="ＭＳ Ｐゴシック" charset="-128"/>
              </a:rPr>
              <a:t>Copying vs. Referencing</a:t>
            </a:r>
            <a:endParaRPr lang="en-US" altLang="en-US" sz="2000" b="0" kern="1200" dirty="0">
              <a:latin typeface="Times New Roman" panose="02020603050405020304" pitchFamily="18" charset="0"/>
              <a:ea typeface="ＭＳ Ｐゴシック" charset="-128"/>
            </a:endParaRPr>
          </a:p>
        </p:txBody>
      </p:sp>
      <p:pic>
        <p:nvPicPr>
          <p:cNvPr id="5" name="Picture 4" descr="The code has 7 lines. The lines read as follows. Line 1. Right angle bracket right angle bracket right angles bracket a equals 100. Line 2. Right angle bracket right angle bracket right angle bracket b equals a. Line 3. Right angle bracket right angle bracket right angle bracket print a comma b. Corresponding output reads, 100 100. Line 4. Right angle bracket right angle bracket right angle bracket b equals 200. Line 5. Right angle bracket right angle bracket right angle bracket print a comma b. Corresponding output reads, 100 200. Line 6. Right angle bracket right angle bracket right angle bracket a equals 300. Line 7. Right angle bracket right angle bracket right angle bracket print a comma b. Corresponding output reads, 300 20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9480" y="1714126"/>
            <a:ext cx="1346560" cy="4390465"/>
          </a:xfrm>
          <a:prstGeom prst="rect">
            <a:avLst/>
          </a:prstGeom>
        </p:spPr>
      </p:pic>
    </p:spTree>
    <p:extLst>
      <p:ext uri="{BB962C8B-B14F-4D97-AF65-F5344CB8AC3E}">
        <p14:creationId xmlns:p14="http://schemas.microsoft.com/office/powerpoint/2010/main" val="1594289067"/>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eaLnBrk="0" fontAlgn="base" hangingPunct="0">
              <a:spcBef>
                <a:spcPct val="0"/>
              </a:spcBef>
              <a:spcAft>
                <a:spcPct val="0"/>
              </a:spcAft>
              <a:buClrTx/>
            </a:pPr>
            <a:r>
              <a:rPr lang="en-US" altLang="en-US" kern="1200" dirty="0" smtClean="0">
                <a:latin typeface="Times New Roman" panose="02020603050405020304" pitchFamily="18" charset="0"/>
                <a:ea typeface="ＭＳ Ｐゴシック" charset="-128"/>
              </a:rPr>
              <a:t>Referencing Works Differently</a:t>
            </a:r>
            <a:endParaRPr lang="en-US" altLang="en-US" sz="2000" b="0" kern="1200" dirty="0">
              <a:latin typeface="Times New Roman" panose="02020603050405020304" pitchFamily="18" charset="0"/>
              <a:ea typeface="ＭＳ Ｐゴシック" charset="-128"/>
            </a:endParaRPr>
          </a:p>
        </p:txBody>
      </p:sp>
      <p:pic>
        <p:nvPicPr>
          <p:cNvPr id="5" name="Picture 4" descr="Computer code has 8 lines. The lines read as follows. Line 1. right angle bracket right angle bracket right angle bracket picture Barb equals make Picture left parenthesis double quote barbara period j p g double quote right parenthesis. Line 2. right angle bracket right angle bracket right angle bracket pixel 1 equals get Pixel At left parenthesis picture Barb comma 0 comma 0 right parenthesis. Line 3. right angle bracket right angle bracket right angle bracket print pixel 1. Corresponding output reads, Pixel red equals 168 green equals 131 blue equals 105. Line 4. right angle bracket right angle bracket right angle bracket another pixel equals pixel 1. Line 5. right angle bracket right angle bracket right angle bracket print another pixel. Corresponding output reads, Pixel red equals 168 green equals 131 blue equals 105. Line 6. right angle bracket right angle bracket right angle bracket set Color left parenthesis pixel 1 comma black right parenthesis. Line 7. right angle bracket right angle bracket right angle bracket print pixel 1. Corresponding output reads, Pixel red equals 0 green equals 0 blue equals 0. Line 8. right angle bracket right angle bracket right angle bracket print another pixel. Corresponding output reads, Pixel red equals 0 green equals 0 blue equals 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968" y="1758088"/>
            <a:ext cx="5245918" cy="4357308"/>
          </a:xfrm>
          <a:prstGeom prst="rect">
            <a:avLst/>
          </a:prstGeom>
        </p:spPr>
      </p:pic>
    </p:spTree>
    <p:extLst>
      <p:ext uri="{BB962C8B-B14F-4D97-AF65-F5344CB8AC3E}">
        <p14:creationId xmlns:p14="http://schemas.microsoft.com/office/powerpoint/2010/main" val="2757264286"/>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r>
              <a:rPr lang="en-US" altLang="en-US" kern="1200" dirty="0">
                <a:latin typeface="Times New Roman" panose="02020603050405020304" pitchFamily="18" charset="0"/>
                <a:ea typeface="ＭＳ Ｐゴシック" charset="-128"/>
              </a:rPr>
              <a:t>Making a Collage </a:t>
            </a:r>
            <a:r>
              <a:rPr lang="en-US" altLang="en-US" sz="2000" b="0" kern="1200" dirty="0" smtClean="0">
                <a:latin typeface="Times New Roman" panose="02020603050405020304" pitchFamily="18" charset="0"/>
                <a:ea typeface="ＭＳ Ｐゴシック" charset="-128"/>
              </a:rPr>
              <a:t>(2 </a:t>
            </a:r>
            <a:r>
              <a:rPr lang="en-US" altLang="en-US" sz="2000" b="0" kern="1200" dirty="0">
                <a:latin typeface="Times New Roman" panose="02020603050405020304" pitchFamily="18" charset="0"/>
                <a:ea typeface="ＭＳ Ｐゴシック" charset="-128"/>
              </a:rPr>
              <a:t>of 2)</a:t>
            </a:r>
            <a:endParaRPr lang="en-US" dirty="0">
              <a:latin typeface="Times New Roman" panose="02020603050405020304" pitchFamily="18" charset="0"/>
            </a:endParaRPr>
          </a:p>
        </p:txBody>
      </p:sp>
      <p:sp>
        <p:nvSpPr>
          <p:cNvPr id="3" name="Content Placeholder 2"/>
          <p:cNvSpPr>
            <a:spLocks noGrp="1"/>
          </p:cNvSpPr>
          <p:nvPr>
            <p:ph type="body" idx="1"/>
          </p:nvPr>
        </p:nvSpPr>
        <p:spPr>
          <a:xfrm>
            <a:off x="457199" y="1600200"/>
            <a:ext cx="4542503" cy="4593535"/>
          </a:xfrm>
        </p:spPr>
        <p:txBody>
          <a:bodyPr wrap="square" lIns="91425" tIns="91425" rIns="91425" bIns="91425">
            <a:spAutoFit/>
          </a:bodyPr>
          <a:lstStyle/>
          <a:p>
            <a:pPr marL="255651" lvl="0" indent="-255651" fontAlgn="base">
              <a:spcAft>
                <a:spcPct val="0"/>
              </a:spcAft>
              <a:buFont typeface="Arial" panose="020B0604020202020204" pitchFamily="34" charset="0"/>
              <a:buChar char="•"/>
            </a:pPr>
            <a:r>
              <a:rPr lang="en-US" altLang="en-US" sz="2400" kern="1200" dirty="0">
                <a:solidFill>
                  <a:srgbClr val="000000"/>
                </a:solidFill>
                <a:latin typeface="Arial (Body)"/>
                <a:ea typeface="ＭＳ Ｐゴシック" charset="-128"/>
              </a:rPr>
              <a:t>Could we do something to the pictures we copy in?</a:t>
            </a:r>
          </a:p>
          <a:p>
            <a:pPr marL="741553" lvl="1" indent="-284353" fontAlgn="base">
              <a:spcAft>
                <a:spcPct val="0"/>
              </a:spcAft>
              <a:buFont typeface="Arial" panose="020B0604020202020204" pitchFamily="34" charset="0"/>
              <a:buChar char="–"/>
            </a:pPr>
            <a:r>
              <a:rPr lang="en-US" altLang="en-US" sz="2400" kern="1200" dirty="0">
                <a:solidFill>
                  <a:srgbClr val="000000"/>
                </a:solidFill>
                <a:latin typeface="Arial (Body)"/>
                <a:ea typeface="ＭＳ Ｐゴシック" charset="-128"/>
                <a:cs typeface="+mn-cs"/>
              </a:rPr>
              <a:t>Sure! </a:t>
            </a:r>
            <a:r>
              <a:rPr lang="en-US" altLang="en-US" sz="2400" kern="1200" dirty="0" smtClean="0">
                <a:solidFill>
                  <a:srgbClr val="000000"/>
                </a:solidFill>
                <a:latin typeface="Arial (Body)"/>
                <a:ea typeface="ＭＳ Ｐゴシック" charset="-128"/>
                <a:cs typeface="+mn-cs"/>
              </a:rPr>
              <a:t>Could </a:t>
            </a:r>
            <a:r>
              <a:rPr lang="en-US" altLang="en-US" sz="2400" kern="1200" dirty="0">
                <a:solidFill>
                  <a:srgbClr val="000000"/>
                </a:solidFill>
                <a:latin typeface="Arial (Body)"/>
                <a:ea typeface="ＭＳ Ｐゴシック" charset="-128"/>
                <a:cs typeface="+mn-cs"/>
              </a:rPr>
              <a:t>either apply one of </a:t>
            </a:r>
            <a:r>
              <a:rPr lang="en-US" altLang="en-US" sz="2400" kern="1200" dirty="0" smtClean="0">
                <a:solidFill>
                  <a:srgbClr val="000000"/>
                </a:solidFill>
                <a:latin typeface="Arial (Body)"/>
                <a:ea typeface="ＭＳ Ｐゴシック" charset="-128"/>
                <a:cs typeface="+mn-cs"/>
              </a:rPr>
              <a:t>those </a:t>
            </a:r>
            <a:r>
              <a:rPr lang="en-US" altLang="en-US" sz="2400" kern="1200" dirty="0">
                <a:solidFill>
                  <a:srgbClr val="000000"/>
                </a:solidFill>
                <a:latin typeface="Arial (Body)"/>
                <a:ea typeface="ＭＳ Ｐゴシック" charset="-128"/>
                <a:cs typeface="+mn-cs"/>
              </a:rPr>
              <a:t>functions </a:t>
            </a:r>
            <a:r>
              <a:rPr lang="en-US" altLang="en-US" sz="2400" b="1" kern="1200" dirty="0">
                <a:solidFill>
                  <a:srgbClr val="000000"/>
                </a:solidFill>
                <a:latin typeface="Arial (Body)"/>
                <a:ea typeface="ＭＳ Ｐゴシック" charset="-128"/>
                <a:cs typeface="+mn-cs"/>
              </a:rPr>
              <a:t>before</a:t>
            </a:r>
            <a:r>
              <a:rPr lang="en-US" altLang="en-US" sz="2400" kern="1200" dirty="0">
                <a:solidFill>
                  <a:srgbClr val="000000"/>
                </a:solidFill>
                <a:latin typeface="Arial (Body)"/>
                <a:ea typeface="ＭＳ Ｐゴシック" charset="-128"/>
                <a:cs typeface="+mn-cs"/>
              </a:rPr>
              <a:t> copying, or do something to the pixels </a:t>
            </a:r>
            <a:r>
              <a:rPr lang="en-US" altLang="en-US" sz="2400" b="1" kern="1200" dirty="0">
                <a:solidFill>
                  <a:srgbClr val="000000"/>
                </a:solidFill>
                <a:latin typeface="Arial (Body)"/>
                <a:ea typeface="ＭＳ Ｐゴシック" charset="-128"/>
                <a:cs typeface="+mn-cs"/>
              </a:rPr>
              <a:t>during</a:t>
            </a:r>
            <a:r>
              <a:rPr lang="en-US" altLang="en-US" sz="2400" kern="1200" dirty="0">
                <a:solidFill>
                  <a:srgbClr val="000000"/>
                </a:solidFill>
                <a:latin typeface="Arial (Body)"/>
                <a:ea typeface="ＭＳ Ｐゴシック" charset="-128"/>
                <a:cs typeface="+mn-cs"/>
              </a:rPr>
              <a:t> the copy.</a:t>
            </a:r>
          </a:p>
          <a:p>
            <a:pPr marL="255651" lvl="0" indent="-255651" fontAlgn="base">
              <a:spcAft>
                <a:spcPct val="0"/>
              </a:spcAft>
              <a:buFont typeface="Arial" panose="020B0604020202020204" pitchFamily="34" charset="0"/>
              <a:buChar char="•"/>
            </a:pPr>
            <a:r>
              <a:rPr lang="en-US" altLang="en-US" sz="2400" kern="1200" dirty="0">
                <a:solidFill>
                  <a:srgbClr val="000000"/>
                </a:solidFill>
                <a:latin typeface="Arial (Body)"/>
                <a:ea typeface="ＭＳ Ｐゴシック" charset="-128"/>
              </a:rPr>
              <a:t>Could we copy more than one picture!</a:t>
            </a:r>
          </a:p>
          <a:p>
            <a:pPr marL="741553" lvl="1" indent="-284353" fontAlgn="base">
              <a:spcAft>
                <a:spcPct val="0"/>
              </a:spcAft>
              <a:buFont typeface="Arial" panose="020B0604020202020204" pitchFamily="34" charset="0"/>
              <a:buChar char="–"/>
            </a:pPr>
            <a:r>
              <a:rPr lang="en-US" altLang="en-US" sz="2400" kern="1200" dirty="0">
                <a:solidFill>
                  <a:srgbClr val="000000"/>
                </a:solidFill>
                <a:latin typeface="Arial (Body)"/>
                <a:ea typeface="ＭＳ Ｐゴシック" charset="-128"/>
                <a:cs typeface="+mn-cs"/>
              </a:rPr>
              <a:t>Of course! </a:t>
            </a:r>
            <a:r>
              <a:rPr lang="en-US" altLang="en-US" sz="2400" kern="1200" dirty="0" smtClean="0">
                <a:solidFill>
                  <a:srgbClr val="000000"/>
                </a:solidFill>
                <a:latin typeface="Arial (Body)"/>
                <a:ea typeface="ＭＳ Ｐゴシック" charset="-128"/>
                <a:cs typeface="+mn-cs"/>
              </a:rPr>
              <a:t>Make </a:t>
            </a:r>
            <a:r>
              <a:rPr lang="en-US" altLang="en-US" sz="2400" kern="1200" dirty="0">
                <a:solidFill>
                  <a:srgbClr val="000000"/>
                </a:solidFill>
                <a:latin typeface="Arial (Body)"/>
                <a:ea typeface="ＭＳ Ｐゴシック" charset="-128"/>
                <a:cs typeface="+mn-cs"/>
              </a:rPr>
              <a:t>a collage!</a:t>
            </a:r>
          </a:p>
        </p:txBody>
      </p:sp>
      <p:pic>
        <p:nvPicPr>
          <p:cNvPr id="4" name="Picture 3" descr="Two screenshots show two different types of drawn flower. A screenshot displays 5 clipart flowers collaged. Five clipart flowers lined at the bottom of the screen. The first is a big flower with plain background, the second is a small flower with plain background, the third is the same flower in the first position with a negative effect shown in black background, the fourth is the same flower in the second position with a negative effect shown in black background, the fifth is the first position with a negative effect shown in black background with a different colored base."/>
          <p:cNvPicPr>
            <a:picLocks noChangeAspect="1"/>
          </p:cNvPicPr>
          <p:nvPr/>
        </p:nvPicPr>
        <p:blipFill>
          <a:blip r:embed="rId2"/>
          <a:stretch>
            <a:fillRect/>
          </a:stretch>
        </p:blipFill>
        <p:spPr>
          <a:xfrm>
            <a:off x="5236442" y="2213675"/>
            <a:ext cx="3322608" cy="3158002"/>
          </a:xfrm>
          <a:prstGeom prst="rect">
            <a:avLst/>
          </a:prstGeom>
        </p:spPr>
      </p:pic>
    </p:spTree>
    <p:extLst>
      <p:ext uri="{BB962C8B-B14F-4D97-AF65-F5344CB8AC3E}">
        <p14:creationId xmlns:p14="http://schemas.microsoft.com/office/powerpoint/2010/main" val="574307077"/>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Creating a Collage </a:t>
            </a:r>
            <a:r>
              <a:rPr lang="en-US" sz="2000" b="0" dirty="0" smtClean="0"/>
              <a:t>(2 </a:t>
            </a:r>
            <a:r>
              <a:rPr lang="en-US" sz="2000" b="0" dirty="0"/>
              <a:t>of 2)</a:t>
            </a:r>
            <a:endParaRPr lang="en-US" dirty="0"/>
          </a:p>
        </p:txBody>
      </p:sp>
      <p:pic>
        <p:nvPicPr>
          <p:cNvPr id="6" name="Picture 5" descr="The code has 62 lines. The lines read as follows. Line 1. d e f create Collage left parenthesis right parenthesis colon. Line 2, indented once. flower 1 equals make Picture left parenthesis get Media Path left parenthesis double quote flower 1 period j p g double quote right parenthesis. Line 3, indented once. print flower 1. Line 4, indented once. flower 2 equals make Picture left parenthesis get Media Path left parenthesis double quote flower 2 period j p g double quote right parenthesis. Line 5, indented once. print flower 2. Line 6, indented once. canvas equals make Picture left parenthesis get Media Path left parenthesis double quote 640 multiplied by 480 period j p g right parenthesis. Line 7, indented once. print canvas. Line 8, indented once. hash First picture comma at left edge. Line 9, indented once. target X equals 0. Line 10, indented once. for source X in range left parenthesis 0 comma get Width left parenthesis flower 1 right parenthesis right parenthesis colon. Line 11, indented twice. target Y equals get Height left parenthesis canvas right parenthesis minus get Height left parenthesis flower 1 right parenthesis minus 5. Line 12, indented twice. for source Y in range left parenthesis 0 comma get Height left parenthesis flower 1 right parenthesis right parenthesis colon. Line 13, indented 3 times. p x equals get Pixel left parenthesis flower 1 comma source X comma source Y right parenthesis. Line 14, indented 3 times. c x equals get Pixel left parenthesis canvas comma target X comma target Y right parenthesis. Line 15, indented 3 times. set Color left parenthesis cx comma get Color left parenthesis p x right parenthesis right parenthesis. Line 16, indented 3 times. target Y equals target Y plus 1. Line 17, indented twice. target X equals target X plus 1. Line 18, indented once. hash Second picture comma 100 pixels over. Line 19, indented once. target X equals 100. Line 20, indented once. for source X in range left parenthesis 0 comma get Width left parenthesis flower 2 right parenthesis right parenthesis colon. Line 21, indented twice. target Y equals get Height left parenthesis canvas right parenthesis minus get Height left parenthesis flower 2 right parenthesis minus 5. Line 22, indented twice. for source Y in range left parenthesis 0 comma get Height left parenthesis flower 2 right parenthesis right parenthesis colon. Line 23, indented 3 times. p x equals get Pixel left parenthesis flower 2 comma source X comma source Y right parenthesis. Line 24, indented 3 times. cx equals get Pixel left parenthesis canvas comma target X comma target Y right parenthesis. Line 25, indented 3 times. set Color left parenthesis cx comma get Color left parenthesis p x right parenthesis right parenthesis. Line 26, indented 3 times. target Y equals target Y plus 1. Line 27, indented 3 times. target X equals target X plus 1. Line 28, indented once. hash Third picture comma flower 1 negated. Line 29, indented once. negative left parenthesis flower 1 right parenthesis. Line 30, indented once. target X equals 200. Line 31, indented 3 times. for source X in range left parenthesis 0 comma get Width left parenthesis flower 1 right parenthesis right parenthesis colon. Line 32, indented 3 times. target Y equals get Height left parenthesis canvas right parenthesis minus get Height left parenthesis flower 1 right parenthesis minus 5. Line 33, indented once. for source Y in range left parenthesis 0 comma get Height left parenthesis flower 1 right parenthesis right parenthesis colon. Line 34, indented 3 times. p x equals get Pixel left parenthesis flower 1 comma source X comma source Y right parenthesis. Line 35, indented 3 times. cx equals get Pixel left parenthesis canvas comma target X comma target Y right parenthesis. Line 36, indented 3 times. set Color left parenthesis cx comma get Color left parenthesis p x right parenthesis right parenthesis. Line 37, indented 3 times. target Y equals target Y plus 1. Line 38, indented twice. target X equals target X plus 1. Line 39, indented once. hash Fourth picture comma flower 2 with no blue. Line 40, indented once. clear Blue left parenthesis flower 2 right parenthesis. Line 41, indented once. target X equals 300. Line 42, indented once. for source X in range left parenthesis 0 comma get Width left parenthesis flower 2 right parenthesis right parenthesis colon. Line 43, indented once. target Y equals get Height left parenthesis canvas right parenthesis minus get Height left parenthesis flower 2 right parenthesis minus 5. Line 44, indented once. for source Y in range left parenthesis 0 comma get Height left parenthesis flower 2 right parenthesis right parenthesis colon. Line 45, indented 3 times. p x equals get Pixel left parenthesis flower 2 comma source X comma source Y right parenthesis. Line 46, indented 3 times. cx equals get Pixel left parenthesis canvas comma target X comma target Y right parenthesis. Line 47, indented 3 times. set Color left parenthesis cx comma get Color left parenthesis p x right parenthesis right parenthesis. Line 48, indented 3 times. target Y equals target Y plus 1. Line 49, indented twice. target X equals target X plus 1. Line 50, indented once. Fifth picture comma flower 1 comma negated with decreased red. Line 51. Decrease Red left parenthesis flower 1 right parenthesis. Line 52. Target X equals 400. Line 53. for source X in range left parenthesis 0 comma get Width left parenthesis flower 1 right parenthesis right parenthesis colon. Line 54, indented once. target Y equals get Height left parenthesis canvas right parenthesis minus get Height left parenthesis flower 1 right parenthesis minus 5. Line 55, indented once. for source Y in range left parenthesis 0 comma get Height left parenthesis flower 1 right parenthesis right parenthesis colon. Line 56, indented 3 times. p x equals get Pixel left parenthesis flower 1 comma source X comma source Y right parenthesis. Line 57, indented 3 times. cx equals get Pixel left parenthesis canvas comma target X comma target Y right parenthesis. Line 58, indented 3 times. set Color left parenthesis cx comma get Color left parenthesis p x right parenthesis right parenthesis. Line 59, indented 3 times. target Y equals target Y plus 1. Line 60, indented twice. target X equals target X plus 1. Line 61. show left parenthesis canvas right parenthesis. Line 62. return canvas."/>
          <p:cNvPicPr>
            <a:picLocks noChangeAspect="1"/>
          </p:cNvPicPr>
          <p:nvPr/>
        </p:nvPicPr>
        <p:blipFill>
          <a:blip r:embed="rId2"/>
          <a:stretch>
            <a:fillRect/>
          </a:stretch>
        </p:blipFill>
        <p:spPr>
          <a:xfrm>
            <a:off x="1211820" y="1488098"/>
            <a:ext cx="6968332" cy="4718713"/>
          </a:xfrm>
          <a:prstGeom prst="rect">
            <a:avLst/>
          </a:prstGeom>
        </p:spPr>
      </p:pic>
    </p:spTree>
    <p:extLst>
      <p:ext uri="{BB962C8B-B14F-4D97-AF65-F5344CB8AC3E}">
        <p14:creationId xmlns:p14="http://schemas.microsoft.com/office/powerpoint/2010/main" val="2900368977"/>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r>
              <a:rPr lang="en-US" altLang="en-US" kern="1200" dirty="0">
                <a:latin typeface="Times New Roman" panose="02020603050405020304" pitchFamily="18" charset="0"/>
                <a:ea typeface="ＭＳ Ｐゴシック" charset="-128"/>
              </a:rPr>
              <a:t>Can We Make That Easier? </a:t>
            </a:r>
            <a:r>
              <a:rPr lang="en-US" altLang="en-US" sz="2000" b="0" kern="1200" dirty="0" smtClean="0">
                <a:latin typeface="Times New Roman" panose="02020603050405020304" pitchFamily="18" charset="0"/>
                <a:ea typeface="ＭＳ Ｐゴシック" charset="-128"/>
              </a:rPr>
              <a:t>(2 </a:t>
            </a:r>
            <a:r>
              <a:rPr lang="en-US" altLang="en-US" sz="2000" b="0" kern="1200" dirty="0">
                <a:latin typeface="Times New Roman" panose="02020603050405020304" pitchFamily="18" charset="0"/>
                <a:ea typeface="ＭＳ Ｐゴシック" charset="-128"/>
              </a:rPr>
              <a:t>of 2)</a:t>
            </a:r>
            <a:endParaRPr lang="en-US" dirty="0">
              <a:latin typeface="Times New Roman" panose="02020603050405020304" pitchFamily="18" charset="0"/>
            </a:endParaRPr>
          </a:p>
        </p:txBody>
      </p:sp>
      <p:sp>
        <p:nvSpPr>
          <p:cNvPr id="3" name="Text Placeholder 2"/>
          <p:cNvSpPr>
            <a:spLocks noGrp="1"/>
          </p:cNvSpPr>
          <p:nvPr>
            <p:ph type="body" idx="1"/>
          </p:nvPr>
        </p:nvSpPr>
        <p:spPr>
          <a:xfrm>
            <a:off x="457200" y="1600200"/>
            <a:ext cx="4380271" cy="3524011"/>
          </a:xfrm>
        </p:spPr>
        <p:txBody>
          <a:bodyPr wrap="square" lIns="91425" tIns="91425" rIns="91425" bIns="91425">
            <a:spAutoFit/>
          </a:bodyPr>
          <a:lstStyle/>
          <a:p>
            <a:pPr marL="255651" lvl="0" indent="-255651" fontAlgn="base">
              <a:spcAft>
                <a:spcPct val="0"/>
              </a:spcAft>
              <a:buFont typeface="Arial" panose="020B0604020202020204" pitchFamily="34" charset="0"/>
              <a:buChar char="•"/>
            </a:pPr>
            <a:r>
              <a:rPr lang="en-US" altLang="en-US" sz="2400" kern="1200" dirty="0">
                <a:solidFill>
                  <a:srgbClr val="000000"/>
                </a:solidFill>
                <a:latin typeface="Arial (Body)"/>
                <a:ea typeface="ＭＳ Ｐゴシック" charset="-128"/>
              </a:rPr>
              <a:t>The collage code is long, yet simple.</a:t>
            </a:r>
          </a:p>
          <a:p>
            <a:pPr marL="255651" lvl="0" indent="-255651" fontAlgn="base">
              <a:spcAft>
                <a:spcPct val="0"/>
              </a:spcAft>
              <a:buFont typeface="Arial" panose="020B0604020202020204" pitchFamily="34" charset="0"/>
              <a:buChar char="•"/>
            </a:pPr>
            <a:r>
              <a:rPr lang="en-US" altLang="en-US" sz="2400" kern="1200" dirty="0" smtClean="0">
                <a:solidFill>
                  <a:srgbClr val="000000"/>
                </a:solidFill>
                <a:latin typeface="Arial (Body)"/>
                <a:ea typeface="ＭＳ Ｐゴシック" charset="-128"/>
              </a:rPr>
              <a:t>It</a:t>
            </a:r>
            <a:r>
              <a:rPr lang="fr-FR" altLang="ja-JP" sz="2400" kern="1200" dirty="0" smtClean="0">
                <a:solidFill>
                  <a:srgbClr val="000000"/>
                </a:solidFill>
                <a:latin typeface="Arial (Body)"/>
                <a:ea typeface="ＭＳ Ｐゴシック" charset="-128"/>
              </a:rPr>
              <a:t>’</a:t>
            </a:r>
            <a:r>
              <a:rPr lang="en-US" altLang="ja-JP" sz="2400" kern="1200" dirty="0" smtClean="0">
                <a:solidFill>
                  <a:srgbClr val="000000"/>
                </a:solidFill>
                <a:latin typeface="Arial (Body)"/>
                <a:ea typeface="ＭＳ Ｐゴシック" charset="-128"/>
              </a:rPr>
              <a:t>s </a:t>
            </a:r>
            <a:r>
              <a:rPr lang="en-US" altLang="ja-JP" sz="2400" kern="1200" dirty="0">
                <a:solidFill>
                  <a:srgbClr val="000000"/>
                </a:solidFill>
                <a:latin typeface="Arial (Body)"/>
                <a:ea typeface="ＭＳ Ｐゴシック" charset="-128"/>
              </a:rPr>
              <a:t>the same thing over-and-over.</a:t>
            </a:r>
          </a:p>
          <a:p>
            <a:pPr marL="255651" lvl="0" indent="-255651" fontAlgn="base">
              <a:spcAft>
                <a:spcPct val="0"/>
              </a:spcAft>
              <a:buFont typeface="Arial" panose="020B0604020202020204" pitchFamily="34" charset="0"/>
              <a:buChar char="•"/>
            </a:pPr>
            <a:r>
              <a:rPr lang="en-US" altLang="en-US" sz="2400" kern="1200" dirty="0">
                <a:solidFill>
                  <a:srgbClr val="000000"/>
                </a:solidFill>
                <a:latin typeface="Arial (Body)"/>
                <a:ea typeface="ＭＳ Ｐゴシック" charset="-128"/>
              </a:rPr>
              <a:t>We can </a:t>
            </a:r>
            <a:r>
              <a:rPr lang="en-US" altLang="en-US" sz="2400" b="1" kern="1200" dirty="0">
                <a:solidFill>
                  <a:srgbClr val="000000"/>
                </a:solidFill>
                <a:latin typeface="Arial (Body)"/>
                <a:ea typeface="ＭＳ Ｐゴシック" charset="-128"/>
              </a:rPr>
              <a:t>generalize</a:t>
            </a:r>
            <a:r>
              <a:rPr lang="en-US" altLang="en-US" sz="2400" kern="1200" dirty="0">
                <a:solidFill>
                  <a:srgbClr val="000000"/>
                </a:solidFill>
                <a:latin typeface="Arial (Body)"/>
                <a:ea typeface="ＭＳ Ｐゴシック" charset="-128"/>
              </a:rPr>
              <a:t> that copying loop, and with </a:t>
            </a:r>
            <a:r>
              <a:rPr lang="en-US" altLang="en-US" sz="2400" b="1" kern="1200" dirty="0">
                <a:solidFill>
                  <a:srgbClr val="000000"/>
                </a:solidFill>
                <a:latin typeface="Arial (Body)"/>
                <a:ea typeface="ＭＳ Ｐゴシック" charset="-128"/>
              </a:rPr>
              <a:t>parameters</a:t>
            </a:r>
            <a:r>
              <a:rPr lang="en-US" altLang="en-US" sz="2400" kern="1200" dirty="0">
                <a:solidFill>
                  <a:srgbClr val="000000"/>
                </a:solidFill>
                <a:latin typeface="Arial (Body)"/>
                <a:ea typeface="ＭＳ Ｐゴシック" charset="-128"/>
              </a:rPr>
              <a:t>, use it in many places.</a:t>
            </a:r>
          </a:p>
        </p:txBody>
      </p:sp>
      <p:pic>
        <p:nvPicPr>
          <p:cNvPr id="5" name="Picture 4" descr="Computer code has 10 lines. The lines read as follows. Line 1. d e f copy left parenthesis source comma target comma t a r g X comma t a r g Y right parenthesis colon. Line 2, indented once. target X equals t a r g X. Line 3, indented once. for source X in range left parenthesis 0 comma get Width left parenthesis source right parenthesis right parenthesis colon. Line 4, indented twice. target equals t a r g Y. Line 5, indented twice. for source Y in range left parenthesis 0 comma get Height left parenthesis source right parenthesis right parenthesis colon. Line 6, indented 3 times. p x equals get Pixel left parenthesis source comma source X comma source Y right parenthesis. Line 7, indented 3 times. t x equals get Pixel left parenthesis target comma target X comma target Y right parenthesis. Line 8, indented 3 times. set Color left parenthesis t x comma get Color left parenthesis p x right parenthesis right parenthesis. Line 9, indented 3 times. target Y equals target Y plus 1. Line 10, indented twice. Target X equals target X plus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08668" y="1849196"/>
            <a:ext cx="3415899" cy="3026017"/>
          </a:xfrm>
          <a:prstGeom prst="rect">
            <a:avLst/>
          </a:prstGeom>
        </p:spPr>
      </p:pic>
    </p:spTree>
    <p:extLst>
      <p:ext uri="{BB962C8B-B14F-4D97-AF65-F5344CB8AC3E}">
        <p14:creationId xmlns:p14="http://schemas.microsoft.com/office/powerpoint/2010/main" val="4271456660"/>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fontAlgn="base">
              <a:spcBef>
                <a:spcPct val="0"/>
              </a:spcBef>
              <a:spcAft>
                <a:spcPct val="0"/>
              </a:spcAft>
              <a:buClrTx/>
            </a:pPr>
            <a:r>
              <a:rPr lang="en-US" altLang="en-US" kern="1200" dirty="0">
                <a:latin typeface="Times New Roman" panose="02020603050405020304" pitchFamily="18" charset="0"/>
                <a:ea typeface="ＭＳ Ｐゴシック" charset="-128"/>
              </a:rPr>
              <a:t>Exact Same Collage! </a:t>
            </a:r>
            <a:r>
              <a:rPr lang="en-US" altLang="en-US" sz="2000" b="0" kern="1200" dirty="0" smtClean="0">
                <a:latin typeface="Times New Roman" panose="02020603050405020304" pitchFamily="18" charset="0"/>
                <a:ea typeface="ＭＳ Ｐゴシック" charset="-128"/>
              </a:rPr>
              <a:t>(2 </a:t>
            </a:r>
            <a:r>
              <a:rPr lang="en-US" altLang="en-US" sz="2000" b="0" kern="1200" dirty="0">
                <a:latin typeface="Times New Roman" panose="02020603050405020304" pitchFamily="18" charset="0"/>
                <a:ea typeface="ＭＳ Ｐゴシック" charset="-128"/>
              </a:rPr>
              <a:t>of 2)</a:t>
            </a:r>
          </a:p>
        </p:txBody>
      </p:sp>
      <p:pic>
        <p:nvPicPr>
          <p:cNvPr id="4" name="Picture 3" descr="Computer code has 18 lines. The lines read as follows. Line 1. d e f create Collage 2 left parenthesis right parenthesis colon. Line 2, indented once. flower 1 equals make Picture left parenthesis double quote flower 1 period j p g double quote right parenthesis. Line 3, indented once. flower 2 equals make Picture left parenthesis double quote flower 2 period j p g double quote right parenthesis. Line 4, indented once. canvas equals make Empty Picture left parenthesis 640 comma 480 right parenthesis. Line 5, indented once. hash First picture comma at left edge. Line 6, indented once. copy left parenthesis flower 1 comma canvas comma 0 comma get Height left parenthesis canvas right parenthesis minus get Height left parenthesis flower 1 right parenthesis minus 5 right parenthesis. Line 7, indented once. hash Second picture comma 100 pixels over. Line 8, indented once. copy left parenthesis flower 2 comma canvas comma 100 comma get Height left parenthesis canvas right parenthesis minus get Height left parenthesis flower 2 right parenthesis minus 5 right parenthesis. Line 9, indented once. hash Third picture comma flower 1 negated. Line 10, indented once. negative left parenthesis flower 1 right parenthesis. Line 11, indented once. copy left parenthesis flower 1 comma canvas comma 200 comma get Height left parenthesis canvas right parenthesis minus get Height left parenthesis flower 1 right parenthesis minus 5 right parenthesis. Line 12, indented once. hash Fourth picture comma flower 2 with no blue. Line 13, indented once. Clear Blue left parenthesis flower 2 right parenthesis. Line 14, indented once. copy left parenthesis flower 2 comma canvas comma 300 comma get Height left parenthesis canvas right parenthesis minus get Height left parenthesis flower 2 right parenthesis minus 5 right parenthesis. Line 15, indented once. hash Fifth picture comma flower 1 comma negated with decreased red. Line 16, indented once. Decrease Red left parenthesis flower 1 right parenthesis. Line 17, indented once. copy left parenthesis flower 1 comma canvas comma 400 comma get Height left parenthesis canvas right parenthesis minus get Height left parenthesis flower 2 right parenthesis minus 5 right parenthesis. Line 18, indented once. return canva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353" y="1845934"/>
            <a:ext cx="7619294" cy="3370349"/>
          </a:xfrm>
          <a:prstGeom prst="rect">
            <a:avLst/>
          </a:prstGeom>
        </p:spPr>
      </p:pic>
    </p:spTree>
    <p:extLst>
      <p:ext uri="{BB962C8B-B14F-4D97-AF65-F5344CB8AC3E}">
        <p14:creationId xmlns:p14="http://schemas.microsoft.com/office/powerpoint/2010/main" val="2294460279"/>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fontAlgn="base">
              <a:spcBef>
                <a:spcPct val="0"/>
              </a:spcBef>
              <a:spcAft>
                <a:spcPct val="0"/>
              </a:spcAft>
              <a:buClrTx/>
            </a:pPr>
            <a:r>
              <a:rPr lang="en-US" altLang="en-US" kern="1200" dirty="0" smtClean="0">
                <a:latin typeface="Times New Roman" panose="02020603050405020304" pitchFamily="18" charset="0"/>
                <a:ea typeface="ＭＳ Ｐゴシック" charset="-128"/>
              </a:rPr>
              <a:t>Rotating the Copy</a:t>
            </a:r>
            <a:endParaRPr lang="en-US" altLang="en-US" sz="2000" b="0" kern="1200" dirty="0">
              <a:latin typeface="Times New Roman" panose="02020603050405020304" pitchFamily="18" charset="0"/>
              <a:ea typeface="ＭＳ Ｐゴシック" charset="-128"/>
            </a:endParaRPr>
          </a:p>
        </p:txBody>
      </p:sp>
      <p:pic>
        <p:nvPicPr>
          <p:cNvPr id="4" name="Picture 3" descr="The code has 16 lines. The lines read as follows. Line 1. d e f flip Horse Sideways left parenthesis right parenthesis colon. Line 2, indented once. hash Set up the source and target pictures. Line 3, indented once. s r c equals make Picture left parenthesis double quote horse period j p g double quote right parenthesis. Line 4, indented once. canvas equals make Empty Picture left parenthesis 1000 comma 1000 right parenthesis. Line 5, indented once. hash Now comma do the actual copying. Line 6, indented once. target X equals 0. Line 7, indented once. for source X in range left parenthesis 0 comma get Width left parenthesis s r c right parenthesis right parenthesis colon. Line 8, indented twice. Target Y equals 0. Line 9. for source Y in range left parenthesis 0 comma get Height left parenthesis s r c right parenthesis right parenthesis colon. Line 10, indented once. color equals get Color left parenthesis get Pixel left parenthesis s r c comma source X comma source Y right parenthesis right parenthesis. Line 11, indented once. hash Change is here. Line 12, indented once. set Color left parenthesis get Pixel left parenthesis canvas comma target Y comma target X right parenthesis comma color right parenthesis. Line 13, indented once. target Y equals target Y plus 1. Line 14, indented once. target X equals target X plus 1. Line 15. show left parenthesis canvas right parenthesis. Line 16. return canva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9936" y="1816968"/>
            <a:ext cx="4647582" cy="3780536"/>
          </a:xfrm>
          <a:prstGeom prst="rect">
            <a:avLst/>
          </a:prstGeom>
        </p:spPr>
      </p:pic>
      <p:pic>
        <p:nvPicPr>
          <p:cNvPr id="5" name="Picture 3" descr="A photo of a horse placed horizontally on the upper left portion of a square canvas."/>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769733" y="1816968"/>
            <a:ext cx="2717800" cy="271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30762320"/>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r>
              <a:rPr lang="en-US" altLang="en-US" dirty="0">
                <a:ea typeface="ＭＳ Ｐゴシック" charset="-128"/>
              </a:rPr>
              <a:t>Rotating: How </a:t>
            </a:r>
            <a:r>
              <a:rPr lang="en-US" altLang="en-US" dirty="0" smtClean="0">
                <a:ea typeface="ＭＳ Ｐゴシック" charset="-128"/>
              </a:rPr>
              <a:t>It Works</a:t>
            </a:r>
            <a:endParaRPr lang="en-US" dirty="0">
              <a:latin typeface="Times New Roman" panose="02020603050405020304" pitchFamily="18" charset="0"/>
            </a:endParaRPr>
          </a:p>
        </p:txBody>
      </p:sp>
      <p:sp>
        <p:nvSpPr>
          <p:cNvPr id="3" name="Content Placeholder 2"/>
          <p:cNvSpPr>
            <a:spLocks noGrp="1"/>
          </p:cNvSpPr>
          <p:nvPr>
            <p:ph type="body" idx="1"/>
          </p:nvPr>
        </p:nvSpPr>
        <p:spPr>
          <a:xfrm>
            <a:off x="457200" y="1600200"/>
            <a:ext cx="3746090" cy="2031295"/>
          </a:xfrm>
        </p:spPr>
        <p:txBody>
          <a:bodyPr wrap="square" lIns="91425" tIns="91425" rIns="91425" bIns="91425">
            <a:spAutoFit/>
          </a:bodyPr>
          <a:lstStyle/>
          <a:p>
            <a:pPr marL="255651" lvl="0" indent="-255651" fontAlgn="base">
              <a:spcAft>
                <a:spcPct val="0"/>
              </a:spcAft>
              <a:buFont typeface="Arial" panose="020B0604020202020204" pitchFamily="34" charset="0"/>
              <a:buChar char="•"/>
            </a:pPr>
            <a:r>
              <a:rPr lang="en-US" altLang="en-US" sz="2400" kern="1200" dirty="0">
                <a:solidFill>
                  <a:srgbClr val="000000"/>
                </a:solidFill>
                <a:latin typeface="Arial (Body)"/>
                <a:ea typeface="ＭＳ Ｐゴシック" charset="-128"/>
              </a:rPr>
              <a:t>We increment the same, but we use targetX for the </a:t>
            </a:r>
            <a:r>
              <a:rPr lang="en-US" altLang="en-US" sz="2400" b="1" kern="1200" dirty="0">
                <a:solidFill>
                  <a:srgbClr val="000000"/>
                </a:solidFill>
                <a:latin typeface="Arial (Body)"/>
                <a:ea typeface="ＭＳ Ｐゴシック" charset="-128"/>
              </a:rPr>
              <a:t>Y coordinate</a:t>
            </a:r>
            <a:r>
              <a:rPr lang="en-US" altLang="en-US" sz="2400" kern="1200" dirty="0">
                <a:solidFill>
                  <a:srgbClr val="000000"/>
                </a:solidFill>
                <a:latin typeface="Arial (Body)"/>
                <a:ea typeface="ＭＳ Ｐゴシック" charset="-128"/>
              </a:rPr>
              <a:t> and targetY for the </a:t>
            </a:r>
            <a:r>
              <a:rPr lang="en-US" altLang="en-US" sz="2400" b="1" kern="1200" dirty="0">
                <a:solidFill>
                  <a:srgbClr val="000000"/>
                </a:solidFill>
                <a:latin typeface="Arial (Body)"/>
                <a:ea typeface="ＭＳ Ｐゴシック" charset="-128"/>
              </a:rPr>
              <a:t>X coordinate</a:t>
            </a:r>
          </a:p>
        </p:txBody>
      </p:sp>
      <p:pic>
        <p:nvPicPr>
          <p:cNvPr id="6" name="Picture 6" descr="A screenshot has two grid boxes. The first grid box has 3 rows and 2 columns. The values are as follows: (0,0), 1; (0,1), 2; (1,0), 3; (1,1), 4; (2,0), 5; (2,1), 6. The grid (0,1) has been labeled, source pixel. A note below reads, source x equals 0, source y equals 1, target x equals source y equals 1, target y equals source x equals 0.&#10;The second grid box has 2 rows and 3 columns. The values are: (0,0),1; (1,0),2. The other grids are empty. Grid (1,0) has been labeled, target pixe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4680622" y="1625522"/>
            <a:ext cx="3650822" cy="2139053"/>
          </a:xfrm>
          <a:prstGeom prst="rect">
            <a:avLst/>
          </a:prstGeom>
          <a:noFill/>
        </p:spPr>
      </p:pic>
      <p:pic>
        <p:nvPicPr>
          <p:cNvPr id="7" name="Picture 1" descr="A screenshot has two grid boxes. The first grid box has 3 rows and 3 columns. The values are as follows: (x equals 0, y equals 0), Red; (x equals 1, y equals 0), Green. (x equals 2, y equals 0), Purple. (x equals 0, y equals 1), Blue. (x equals 1, y equals 1), Yellow. (x equals 2, y equals 1), White. The other grids are empty and the grids with values are colored according to the text.&#10;The second grid box has 3 rows and 3 columns. The values are as follows: (x equals 0, y equals 0), Red; (x equals 0, y equals 1), Green. The other grids are empty and the grids with values are colored according to the text."/>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461716" y="3965015"/>
            <a:ext cx="4220568" cy="235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4258300"/>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fontAlgn="base">
              <a:spcBef>
                <a:spcPct val="0"/>
              </a:spcBef>
              <a:spcAft>
                <a:spcPct val="0"/>
              </a:spcAft>
              <a:buClrTx/>
            </a:pPr>
            <a:r>
              <a:rPr lang="en-US" altLang="en-US" kern="1200" dirty="0" smtClean="0">
                <a:latin typeface="Times New Roman" panose="02020603050405020304" pitchFamily="18" charset="0"/>
                <a:ea typeface="ＭＳ Ｐゴシック" charset="-128"/>
              </a:rPr>
              <a:t>Rotate: How It Ends</a:t>
            </a:r>
            <a:endParaRPr lang="en-US" altLang="en-US" kern="1200" dirty="0">
              <a:latin typeface="Times New Roman" panose="02020603050405020304" pitchFamily="18" charset="0"/>
              <a:ea typeface="ＭＳ Ｐゴシック" charset="-128"/>
            </a:endParaRPr>
          </a:p>
        </p:txBody>
      </p:sp>
      <p:sp>
        <p:nvSpPr>
          <p:cNvPr id="3" name="Content Placeholder 2"/>
          <p:cNvSpPr>
            <a:spLocks noGrp="1"/>
          </p:cNvSpPr>
          <p:nvPr>
            <p:ph type="body" idx="1"/>
          </p:nvPr>
        </p:nvSpPr>
        <p:spPr>
          <a:xfrm>
            <a:off x="457200" y="1600200"/>
            <a:ext cx="3156155" cy="2031295"/>
          </a:xfrm>
        </p:spPr>
        <p:txBody>
          <a:bodyPr wrap="square" lIns="91425" tIns="91425" rIns="91425" bIns="91425">
            <a:spAutoFit/>
          </a:bodyPr>
          <a:lstStyle/>
          <a:p>
            <a:pPr marL="255651" lvl="0" indent="-255651" fontAlgn="base">
              <a:spcAft>
                <a:spcPct val="0"/>
              </a:spcAft>
              <a:buFont typeface="Arial" panose="020B0604020202020204" pitchFamily="34" charset="0"/>
              <a:buChar char="•"/>
            </a:pPr>
            <a:r>
              <a:rPr lang="en-US" altLang="en-US" sz="2400" kern="1200" dirty="0">
                <a:solidFill>
                  <a:srgbClr val="000000"/>
                </a:solidFill>
                <a:latin typeface="Arial (Body)"/>
                <a:ea typeface="ＭＳ Ｐゴシック" charset="-128"/>
              </a:rPr>
              <a:t>Same amount of increment, even same values in the variables, but a different result.</a:t>
            </a:r>
          </a:p>
        </p:txBody>
      </p:sp>
      <p:pic>
        <p:nvPicPr>
          <p:cNvPr id="6" name="Picture 6" descr="A screenshot has two grid boxes. The first grid box has 3 rows and 2 columns. The values are as follows: (0,0), 1; (0,1), 2; (1,0), 3; (1,1), 4; (2,0), 5; (2,1), 6. The grid (2,1) has been labeled, source pixel. A note below reads, source x equals 1, source y equals 2, target x equals source y equals 2, target y equals source x equals 1.&#10;The second grid box has 2 rows and 3 columns. The values are: (0,0),1; (0,1),3; (0,2),5. (1,0),2; (1,1),4; (1,2),6. Grid (1,2) has been labeled, target pixe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4660006" y="1686090"/>
            <a:ext cx="3289012" cy="2063750"/>
          </a:xfrm>
          <a:prstGeom prst="rect">
            <a:avLst/>
          </a:prstGeom>
          <a:noFill/>
        </p:spPr>
      </p:pic>
      <p:pic>
        <p:nvPicPr>
          <p:cNvPr id="7" name="Picture 1" descr="A screenshot has two grid boxes. The first grid box has 3 rows and 3 columns. The values are as follows: (x equals 0, y equals 0), Red; (x equals 1, y equals 0), Green. (x equals 2, y equals 0), Purple. (x equals 0, y equals 1), Blue. (x equals 1, y equals 1), Yellow. (x equals 2, y equals 1), White. The other grids are empty and the grids with values are colored according to the text.&#10;The second grid box has 3 rows and 3 columns. The values are as follows: (x equals 0, y equals 0), Red; (x equals 0, y equals 1), Blue; (x equals 0, y equals 1), Green; (x equals 1, y equals 1), Yellow; (x equals 0, y equals 2), Purple; (x equals 1, y equals 2), White. The other grids are empty and the grids with values are colored according to the text."/>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424545" y="3927177"/>
            <a:ext cx="4294909" cy="23639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47197040"/>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fontAlgn="base">
              <a:spcBef>
                <a:spcPct val="0"/>
              </a:spcBef>
              <a:spcAft>
                <a:spcPct val="0"/>
              </a:spcAft>
              <a:buClrTx/>
            </a:pPr>
            <a:r>
              <a:rPr lang="en-US" altLang="en-US" kern="1200" dirty="0" smtClean="0">
                <a:latin typeface="Times New Roman" panose="02020603050405020304" pitchFamily="18" charset="0"/>
                <a:ea typeface="ＭＳ Ｐゴシック" charset="-128"/>
              </a:rPr>
              <a:t>Doing a Real Rotation</a:t>
            </a:r>
            <a:endParaRPr lang="en-US" altLang="en-US" sz="2000" b="0" kern="1200" dirty="0" smtClean="0">
              <a:latin typeface="Times New Roman" panose="02020603050405020304" pitchFamily="18" charset="0"/>
              <a:ea typeface="ＭＳ Ｐゴシック" charset="-128"/>
            </a:endParaRPr>
          </a:p>
        </p:txBody>
      </p:sp>
      <p:pic>
        <p:nvPicPr>
          <p:cNvPr id="4" name="Picture 3" descr="Computer code has 17 lines. The lines read as follows. Line 1. d e f rotate Horse Sideways left parenthesis right parenthesis colon. Line 2, indented once. hash Set up the source and target pictures. Line 3, indented once. s r c equals make Picture left parenthesis double quote horse period j p g double quote right parenthesis. Line 4, indented once. canvas equals make Empty Picture left parenthesis 1000 comma 1000 right parenthesis. Line 5, indented once. hash Now comma do the actual copying. Line 6, indented once. target X equals 0. Line 7, indented once. width equals get Width left parenthesis s r c right parenthesis. Line 8, indented once. for source X in range left parenthesis 0 comma get Width left parenthesis s r c right parenthesis right parenthesis colon. Line 9, indented twice. target Y equals 0. Line 10, indented twice. for source Y in range left parenthesis 0 comma get Height left parenthesis s r c right parenthesis right parenthesis colon. Line 11, indented 3 times. color equals get Color left parenthesis get Pixel left parenthesis s r c comma source X comma source Y right parenthesis right parenthesis. Line 12, indented 3 times. hash Change is here. Line 13, indented 3 times. set Color left parenthesis get Pixel left parenthesis canvas comma target Y comma width minus target X minus 1 right parenthesis comma color right parenthesis. Line 14, indented 3 times. target Y equals target Y plus 1. Line 15, indented twice. target X equals target X plus 1. Line 16, indented once. show left parenthesis canvas right parenthesis. Line 17, indented once. return canva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8984" y="1614640"/>
            <a:ext cx="5286218" cy="4682078"/>
          </a:xfrm>
          <a:prstGeom prst="rect">
            <a:avLst/>
          </a:prstGeom>
        </p:spPr>
      </p:pic>
    </p:spTree>
    <p:extLst>
      <p:ext uri="{BB962C8B-B14F-4D97-AF65-F5344CB8AC3E}">
        <p14:creationId xmlns:p14="http://schemas.microsoft.com/office/powerpoint/2010/main" val="286516904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fontAlgn="base">
              <a:spcBef>
                <a:spcPct val="0"/>
              </a:spcBef>
              <a:spcAft>
                <a:spcPct val="0"/>
              </a:spcAft>
              <a:buClrTx/>
            </a:pPr>
            <a:r>
              <a:rPr lang="en-US" altLang="en-US" kern="1200" dirty="0">
                <a:latin typeface="Times New Roman" panose="02020603050405020304" pitchFamily="18" charset="0"/>
                <a:ea typeface="ＭＳ Ｐゴシック" charset="-128"/>
              </a:rPr>
              <a:t>Side Note: That Thing in </a:t>
            </a:r>
            <a:r>
              <a:rPr lang="en-US" altLang="en-US" kern="1200" dirty="0" smtClean="0">
                <a:latin typeface="Times New Roman" panose="02020603050405020304" pitchFamily="18" charset="0"/>
                <a:ea typeface="ＭＳ Ｐゴシック" charset="-128"/>
              </a:rPr>
              <a:t>[] </a:t>
            </a:r>
            <a:r>
              <a:rPr lang="en-US" altLang="en-US" kern="1200" dirty="0">
                <a:latin typeface="Times New Roman" panose="02020603050405020304" pitchFamily="18" charset="0"/>
                <a:ea typeface="ＭＳ Ｐゴシック" charset="-128"/>
              </a:rPr>
              <a:t>Is a Sequence</a:t>
            </a:r>
            <a:endParaRPr lang="en-US" altLang="en-US" sz="2000" b="0" kern="1200" dirty="0">
              <a:latin typeface="Times New Roman" panose="02020603050405020304" pitchFamily="18" charset="0"/>
              <a:ea typeface="ＭＳ Ｐゴシック" charset="-128"/>
            </a:endParaRPr>
          </a:p>
        </p:txBody>
      </p:sp>
      <p:pic>
        <p:nvPicPr>
          <p:cNvPr id="3" name="Picture 2" descr="The code has 10 lines. The lines read as follows. Line 1. Right angle bracket right angle bracket right angle bracket an equals left bracket 1 comma 2 comma 3 right bracket. Line 2. Right angle bracket right angle bracket right angle bracket print a. Line 3. left bracket 1 comma 2 comma 3 right bracket. Line 4. Right angle bracket right angle bracket right angle bracket an equals a plus 4. Line 5. An attempt was made to call a function with a parameter of an invalid type. Line 6. Right angle bracket right angle bracket right angle bracket an equals a plus left bracket 4 right bracket. Line 7. Right angle bracket right angle bracket right angle bracket print a. Line 8. left bracket 1 comma 2 comma 3 comma 4 right bracket. Line 9. Right angle bracket right angle bracket right angle bracket a left bracket 0 right bracket. Line 10. 1."/>
          <p:cNvPicPr>
            <a:picLocks noChangeAspect="1"/>
          </p:cNvPicPr>
          <p:nvPr/>
        </p:nvPicPr>
        <p:blipFill rotWithShape="1">
          <a:blip r:embed="rId2"/>
          <a:srcRect r="4766"/>
          <a:stretch/>
        </p:blipFill>
        <p:spPr>
          <a:xfrm>
            <a:off x="457201" y="1600200"/>
            <a:ext cx="3583858" cy="4123470"/>
          </a:xfrm>
          <a:prstGeom prst="rect">
            <a:avLst/>
          </a:prstGeom>
        </p:spPr>
      </p:pic>
      <p:sp>
        <p:nvSpPr>
          <p:cNvPr id="4" name="Text Placeholder 3"/>
          <p:cNvSpPr>
            <a:spLocks noGrp="1"/>
          </p:cNvSpPr>
          <p:nvPr>
            <p:ph type="body" idx="1"/>
          </p:nvPr>
        </p:nvSpPr>
        <p:spPr>
          <a:xfrm>
            <a:off x="4454012" y="1600200"/>
            <a:ext cx="4232787" cy="3331651"/>
          </a:xfrm>
        </p:spPr>
        <p:txBody>
          <a:bodyPr wrap="square" lIns="91425" tIns="91425" rIns="91425" bIns="91425">
            <a:spAutoFit/>
          </a:bodyPr>
          <a:lstStyle/>
          <a:p>
            <a:pPr marL="0" lvl="0" indent="0" eaLnBrk="0" fontAlgn="base" hangingPunct="0">
              <a:spcAft>
                <a:spcPct val="0"/>
              </a:spcAft>
              <a:buNone/>
            </a:pPr>
            <a:r>
              <a:rPr lang="en-US" altLang="en-US" sz="2400" kern="1200" dirty="0">
                <a:solidFill>
                  <a:srgbClr val="000000"/>
                </a:solidFill>
                <a:latin typeface="Arial (Body)"/>
                <a:ea typeface="ＭＳ Ｐゴシック" charset="-128"/>
                <a:cs typeface="+mn-cs"/>
              </a:rPr>
              <a:t>We can assign names to sequences, print them, add items to sequences, and access individual pieces of them.</a:t>
            </a:r>
          </a:p>
          <a:p>
            <a:pPr marL="0" lvl="0" indent="0" eaLnBrk="0" fontAlgn="base" hangingPunct="0">
              <a:spcAft>
                <a:spcPct val="0"/>
              </a:spcAft>
              <a:buNone/>
            </a:pPr>
            <a:r>
              <a:rPr lang="en-US" altLang="en-US" sz="2400" kern="1200" dirty="0">
                <a:solidFill>
                  <a:srgbClr val="000000"/>
                </a:solidFill>
                <a:latin typeface="Arial (Body)"/>
                <a:ea typeface="ＭＳ Ｐゴシック" charset="-128"/>
                <a:cs typeface="+mn-cs"/>
              </a:rPr>
              <a:t>We can also use </a:t>
            </a:r>
            <a:r>
              <a:rPr lang="en-US" altLang="en-US" sz="2400" b="1" kern="1200" dirty="0">
                <a:solidFill>
                  <a:srgbClr val="000000"/>
                </a:solidFill>
                <a:latin typeface="Arial (Body)"/>
                <a:ea typeface="ＭＳ Ｐゴシック" charset="-128"/>
                <a:cs typeface="+mn-cs"/>
              </a:rPr>
              <a:t>for</a:t>
            </a:r>
            <a:r>
              <a:rPr lang="en-US" altLang="en-US" sz="2400" kern="1200" dirty="0">
                <a:solidFill>
                  <a:srgbClr val="000000"/>
                </a:solidFill>
                <a:latin typeface="Arial (Body)"/>
                <a:ea typeface="ＭＳ Ｐゴシック" charset="-128"/>
                <a:cs typeface="+mn-cs"/>
              </a:rPr>
              <a:t> loops to process each element of a sequence.</a:t>
            </a:r>
          </a:p>
        </p:txBody>
      </p:sp>
    </p:spTree>
    <p:extLst>
      <p:ext uri="{BB962C8B-B14F-4D97-AF65-F5344CB8AC3E}">
        <p14:creationId xmlns:p14="http://schemas.microsoft.com/office/powerpoint/2010/main" val="1132056158"/>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r>
              <a:rPr lang="en-US" altLang="en-US" dirty="0">
                <a:ea typeface="ＭＳ Ｐゴシック" charset="-128"/>
              </a:rPr>
              <a:t>Scaling</a:t>
            </a:r>
            <a:endParaRPr lang="en-US" dirty="0">
              <a:latin typeface="Times New Roman" panose="02020603050405020304" pitchFamily="18" charset="0"/>
            </a:endParaRPr>
          </a:p>
        </p:txBody>
      </p:sp>
      <p:sp>
        <p:nvSpPr>
          <p:cNvPr id="3" name="Text Placeholder 2"/>
          <p:cNvSpPr>
            <a:spLocks noGrp="1"/>
          </p:cNvSpPr>
          <p:nvPr>
            <p:ph type="body" idx="1"/>
          </p:nvPr>
        </p:nvSpPr>
        <p:spPr>
          <a:xfrm>
            <a:off x="457200" y="1600200"/>
            <a:ext cx="8229600" cy="3154679"/>
          </a:xfrm>
        </p:spPr>
        <p:txBody>
          <a:bodyPr wrap="square" lIns="91425" tIns="91425" rIns="91425" bIns="91425">
            <a:spAutoFit/>
          </a:bodyPr>
          <a:lstStyle/>
          <a:p>
            <a:pPr marL="255651" lvl="0" indent="-255651" fontAlgn="base">
              <a:spcAft>
                <a:spcPct val="0"/>
              </a:spcAft>
              <a:buFont typeface="Arial" panose="020B0604020202020204" pitchFamily="34" charset="0"/>
              <a:buChar char="•"/>
              <a:tabLst/>
            </a:pPr>
            <a:r>
              <a:rPr lang="en-US" altLang="en-US" sz="2400" kern="1200" dirty="0">
                <a:solidFill>
                  <a:srgbClr val="000000"/>
                </a:solidFill>
                <a:latin typeface="Arial (Body)"/>
                <a:ea typeface="ＭＳ Ｐゴシック" charset="-128"/>
              </a:rPr>
              <a:t>Scaling a picture (smaller or larger) has to do with </a:t>
            </a:r>
            <a:r>
              <a:rPr lang="en-US" altLang="en-US" sz="2400" b="1" kern="1200" dirty="0">
                <a:solidFill>
                  <a:srgbClr val="000000"/>
                </a:solidFill>
                <a:latin typeface="Arial (Body)"/>
                <a:ea typeface="ＭＳ Ｐゴシック" charset="-128"/>
              </a:rPr>
              <a:t>sampling</a:t>
            </a:r>
            <a:r>
              <a:rPr lang="en-US" altLang="en-US" sz="2400" kern="1200" dirty="0">
                <a:solidFill>
                  <a:srgbClr val="000000"/>
                </a:solidFill>
                <a:latin typeface="Arial (Body)"/>
                <a:ea typeface="ＭＳ Ｐゴシック" charset="-128"/>
              </a:rPr>
              <a:t> the source picture differently</a:t>
            </a:r>
          </a:p>
          <a:p>
            <a:pPr marL="741553" lvl="1" indent="-284353" fontAlgn="base">
              <a:spcAft>
                <a:spcPct val="0"/>
              </a:spcAft>
              <a:buFont typeface="Arial" panose="020B0604020202020204" pitchFamily="34" charset="0"/>
              <a:buChar char="–"/>
            </a:pPr>
            <a:r>
              <a:rPr lang="en-US" altLang="en-US" sz="2400" kern="1200" dirty="0">
                <a:solidFill>
                  <a:srgbClr val="000000"/>
                </a:solidFill>
                <a:latin typeface="Arial (Body)"/>
                <a:ea typeface="ＭＳ Ｐゴシック" charset="-128"/>
                <a:cs typeface="+mn-cs"/>
              </a:rPr>
              <a:t>When we just copy, we </a:t>
            </a:r>
            <a:r>
              <a:rPr lang="en-US" altLang="en-US" sz="2400" b="1" kern="1200" dirty="0">
                <a:solidFill>
                  <a:srgbClr val="000000"/>
                </a:solidFill>
                <a:latin typeface="Arial (Body)"/>
                <a:ea typeface="ＭＳ Ｐゴシック" charset="-128"/>
                <a:cs typeface="+mn-cs"/>
              </a:rPr>
              <a:t>sample</a:t>
            </a:r>
            <a:r>
              <a:rPr lang="en-US" altLang="en-US" sz="2400" kern="1200" dirty="0">
                <a:solidFill>
                  <a:srgbClr val="000000"/>
                </a:solidFill>
                <a:latin typeface="Arial (Body)"/>
                <a:ea typeface="ＭＳ Ｐゴシック" charset="-128"/>
                <a:cs typeface="+mn-cs"/>
              </a:rPr>
              <a:t> every pixel</a:t>
            </a:r>
          </a:p>
          <a:p>
            <a:pPr marL="741553" lvl="1" indent="-284353" fontAlgn="base">
              <a:spcAft>
                <a:spcPct val="0"/>
              </a:spcAft>
              <a:buFont typeface="Arial" panose="020B0604020202020204" pitchFamily="34" charset="0"/>
              <a:buChar char="–"/>
            </a:pPr>
            <a:r>
              <a:rPr lang="en-US" altLang="en-US" sz="2400" kern="1200" dirty="0">
                <a:solidFill>
                  <a:srgbClr val="000000"/>
                </a:solidFill>
                <a:latin typeface="Arial (Body)"/>
                <a:ea typeface="ＭＳ Ｐゴシック" charset="-128"/>
                <a:cs typeface="+mn-cs"/>
              </a:rPr>
              <a:t>If we want a smaller copy, we skip some pixels</a:t>
            </a:r>
          </a:p>
          <a:p>
            <a:pPr lvl="2" fontAlgn="base">
              <a:spcAft>
                <a:spcPct val="0"/>
              </a:spcAft>
            </a:pPr>
            <a:r>
              <a:rPr lang="en-US" altLang="en-US" sz="2400" kern="1200" dirty="0">
                <a:solidFill>
                  <a:srgbClr val="000000"/>
                </a:solidFill>
                <a:latin typeface="Arial (Body)"/>
                <a:ea typeface="ＭＳ Ｐゴシック" charset="-128"/>
                <a:cs typeface="+mn-cs"/>
              </a:rPr>
              <a:t>We </a:t>
            </a:r>
            <a:r>
              <a:rPr lang="en-US" altLang="en-US" sz="2400" b="1" kern="1200" dirty="0">
                <a:solidFill>
                  <a:srgbClr val="000000"/>
                </a:solidFill>
                <a:latin typeface="Arial (Body)"/>
                <a:ea typeface="ＭＳ Ｐゴシック" charset="-128"/>
                <a:cs typeface="+mn-cs"/>
              </a:rPr>
              <a:t>sample</a:t>
            </a:r>
            <a:r>
              <a:rPr lang="en-US" altLang="en-US" sz="2400" kern="1200" dirty="0">
                <a:solidFill>
                  <a:srgbClr val="000000"/>
                </a:solidFill>
                <a:latin typeface="Arial (Body)"/>
                <a:ea typeface="ＭＳ Ｐゴシック" charset="-128"/>
                <a:cs typeface="+mn-cs"/>
              </a:rPr>
              <a:t> fewer pixels</a:t>
            </a:r>
          </a:p>
          <a:p>
            <a:pPr marL="741553" lvl="1" indent="-284353" fontAlgn="base">
              <a:spcAft>
                <a:spcPct val="0"/>
              </a:spcAft>
              <a:buFont typeface="Arial" panose="020B0604020202020204" pitchFamily="34" charset="0"/>
              <a:buChar char="–"/>
            </a:pPr>
            <a:r>
              <a:rPr lang="en-US" altLang="en-US" sz="2400" kern="1200" dirty="0">
                <a:solidFill>
                  <a:srgbClr val="000000"/>
                </a:solidFill>
                <a:latin typeface="Arial (Body)"/>
                <a:ea typeface="ＭＳ Ｐゴシック" charset="-128"/>
                <a:cs typeface="+mn-cs"/>
              </a:rPr>
              <a:t>If we want a larger copy, we duplicate some pixels</a:t>
            </a:r>
          </a:p>
          <a:p>
            <a:pPr lvl="2" fontAlgn="base">
              <a:spcAft>
                <a:spcPct val="0"/>
              </a:spcAft>
            </a:pPr>
            <a:r>
              <a:rPr lang="en-US" altLang="en-US" sz="2400" kern="1200" dirty="0">
                <a:solidFill>
                  <a:srgbClr val="000000"/>
                </a:solidFill>
                <a:latin typeface="Arial (Body)"/>
                <a:ea typeface="ＭＳ Ｐゴシック" charset="-128"/>
                <a:cs typeface="+mn-cs"/>
              </a:rPr>
              <a:t>We </a:t>
            </a:r>
            <a:r>
              <a:rPr lang="en-US" altLang="en-US" sz="2400" b="1" kern="1200" dirty="0">
                <a:solidFill>
                  <a:srgbClr val="000000"/>
                </a:solidFill>
                <a:latin typeface="Arial (Body)"/>
                <a:ea typeface="ＭＳ Ｐゴシック" charset="-128"/>
                <a:cs typeface="+mn-cs"/>
              </a:rPr>
              <a:t>over-sample </a:t>
            </a:r>
            <a:r>
              <a:rPr lang="en-US" altLang="en-US" sz="2400" kern="1200" dirty="0">
                <a:solidFill>
                  <a:srgbClr val="000000"/>
                </a:solidFill>
                <a:latin typeface="Arial (Body)"/>
                <a:ea typeface="ＭＳ Ｐゴシック" charset="-128"/>
                <a:cs typeface="+mn-cs"/>
              </a:rPr>
              <a:t>some pixels</a:t>
            </a:r>
          </a:p>
        </p:txBody>
      </p:sp>
    </p:spTree>
    <p:extLst>
      <p:ext uri="{BB962C8B-B14F-4D97-AF65-F5344CB8AC3E}">
        <p14:creationId xmlns:p14="http://schemas.microsoft.com/office/powerpoint/2010/main" val="4226031856"/>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eaLnBrk="0" fontAlgn="base" hangingPunct="0">
              <a:spcBef>
                <a:spcPct val="0"/>
              </a:spcBef>
              <a:spcAft>
                <a:spcPct val="0"/>
              </a:spcAft>
              <a:buClrTx/>
            </a:pPr>
            <a:r>
              <a:rPr lang="en-US" altLang="en-US" kern="1200" dirty="0" smtClean="0">
                <a:latin typeface="Times New Roman" panose="02020603050405020304" pitchFamily="18" charset="0"/>
                <a:ea typeface="ＭＳ Ｐゴシック" charset="-128"/>
              </a:rPr>
              <a:t>Scaling the Horse Face Down</a:t>
            </a:r>
            <a:endParaRPr lang="en-US" altLang="en-US" sz="2000" b="0" kern="1200" dirty="0">
              <a:latin typeface="Times New Roman" panose="02020603050405020304" pitchFamily="18" charset="0"/>
              <a:ea typeface="ＭＳ Ｐゴシック" charset="-128"/>
            </a:endParaRPr>
          </a:p>
        </p:txBody>
      </p:sp>
      <p:pic>
        <p:nvPicPr>
          <p:cNvPr id="3" name="Picture 2" descr="Computer code has 15 lines. The lines read as follows. Line 1. d e f copy Horse Face Smaller left parenthesis right parenthesis colon. Line 2, indented once. hash Set up the source and target pictures. Line 3, indented once. s r c equals make Picture left parenthesis double quote horse period j p g double quote right parenthesis. Line 4, indented once. canvas equals make Empty Picture left parenthesis 82 comma 155 right parenthesis. Line 5, indented once. hash Now comma do the actual copying. Line 6, indented once. source X equals 104. Line 7, indented once. for target X in range left parenthesis 0 comma i n t left parenthesis 163 forward slash 2 right parenthesis right parenthesis colon. Line 8, indented twice. source Y equals 114. Line 9, indented twice. for target Y in range left parenthesis 0 comma i n t left parenthesis 308 forward slash 2 right parenthesis right parenthesis colon. Line 10, indented 3 times. color equals get Color left parenthesis get Pixel left parenthesis s r c comma source X comma source Y right parenthesis right parenthesis. Line 11, indented 3 times. set Color left parenthesis get Pixel left parenthesis canvas comma target X comma target Y right parenthesis comma color right parenthesis. Line 12, indented 3 times. source Y equals source Y plus 2. Line 13, indented twice. source X equals source X plus 2. Line 14, indented once. show left parenthesis canvas right parenthesis. Line 15, indented once. return canva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599" y="1572764"/>
            <a:ext cx="4938355" cy="4530227"/>
          </a:xfrm>
          <a:prstGeom prst="rect">
            <a:avLst/>
          </a:prstGeom>
        </p:spPr>
      </p:pic>
    </p:spTree>
    <p:extLst>
      <p:ext uri="{BB962C8B-B14F-4D97-AF65-F5344CB8AC3E}">
        <p14:creationId xmlns:p14="http://schemas.microsoft.com/office/powerpoint/2010/main" val="470032023"/>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fontAlgn="base">
              <a:spcBef>
                <a:spcPct val="0"/>
              </a:spcBef>
              <a:spcAft>
                <a:spcPct val="0"/>
              </a:spcAft>
              <a:buClrTx/>
            </a:pPr>
            <a:r>
              <a:rPr lang="en-US" altLang="en-US" kern="1200" dirty="0" smtClean="0">
                <a:latin typeface="Times New Roman" panose="02020603050405020304" pitchFamily="18" charset="0"/>
                <a:ea typeface="ＭＳ Ｐゴシック" charset="-128"/>
              </a:rPr>
              <a:t>Scaling the Picture Down</a:t>
            </a:r>
            <a:endParaRPr lang="en-US" altLang="en-US" kern="1200" dirty="0">
              <a:latin typeface="Times New Roman" panose="02020603050405020304" pitchFamily="18" charset="0"/>
              <a:ea typeface="ＭＳ Ｐゴシック" charset="-128"/>
            </a:endParaRPr>
          </a:p>
        </p:txBody>
      </p:sp>
      <p:pic>
        <p:nvPicPr>
          <p:cNvPr id="4" name="Picture 3" descr="Computer code has 18 lines. The lines read as follows. Line 1. d e f copy Barbs Face Smaller left parenthesis right parenthesis colon. Line 2, indented once. hash Set up the source and target pictures. Line 3, indented once. barb f equals get Media Path left parenthesis double quote barbara period j p g double quote right parenthesis. Line 4, indented once. barb equals make Picture left parenthesis barb f right parenthesis. Line 5, indented once. canvas f equals get Media Path left parenthesis double quote 7 in X 95 in period j p g double quote right parenthesis. Line 6, indented once. canvas equals make Picture left parenthesis canvas f right parenthesis. Line 7, indented once. hash Now comma do the actual copying. Line 8, indented once. source X equals 45. Line 9, indented once. for target X in range left parenthesis 100 comma 100 plus left parenthesis left parenthesis 200 minus 45 right parenthesis forward slash 2 right parenthesis right parenthesis colon. Line 10, indented twice. source Y equals 25. Line 11, indented twice. for target Y in range left parenthesis 100 comma 100 plus left parenthesis left parenthesis 200 minus 25 right parenthesis forward slash 2 right parenthesis right parenthesis colon. Line 12, indented 3 times. color equals get Color left parenthesis get Pixel left parenthesis barb comma source X comma source Y right parenthesis right parenthesis. Line 13, indented 3 times. set Color left parenthesis get Pixel left parenthesis canvas comma target X comma target Y right parenthesis comma color right parenthesis. Line 14, indented 3 times. source Y equals source Y plus 2. Line 15, indented twice. source X equals source X plus 2. Line 16, indented once. show left parenthesis barb right parenthesis. Line 17, indented once. show left parenthesis canvas right parenthesis. Line 18, indented once. return canva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4511" y="1672073"/>
            <a:ext cx="4762453" cy="4341056"/>
          </a:xfrm>
          <a:prstGeom prst="rect">
            <a:avLst/>
          </a:prstGeom>
        </p:spPr>
      </p:pic>
      <p:pic>
        <p:nvPicPr>
          <p:cNvPr id="5" name="Picture 6" descr="A small sized photo of a pers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5734667" y="1672073"/>
            <a:ext cx="2939762" cy="3990398"/>
          </a:xfrm>
          <a:prstGeom prst="rect">
            <a:avLst/>
          </a:prstGeom>
          <a:noFill/>
          <a:ln>
            <a:solidFill>
              <a:schemeClr val="tx1"/>
            </a:solidFill>
            <a:miter lim="800000"/>
            <a:headEnd/>
            <a:tailEnd/>
          </a:ln>
        </p:spPr>
      </p:pic>
    </p:spTree>
    <p:extLst>
      <p:ext uri="{BB962C8B-B14F-4D97-AF65-F5344CB8AC3E}">
        <p14:creationId xmlns:p14="http://schemas.microsoft.com/office/powerpoint/2010/main" val="260789674"/>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fontAlgn="base">
              <a:spcBef>
                <a:spcPct val="0"/>
              </a:spcBef>
              <a:spcAft>
                <a:spcPct val="0"/>
              </a:spcAft>
              <a:buClrTx/>
            </a:pPr>
            <a:r>
              <a:rPr lang="en-US" altLang="en-US" kern="1200" dirty="0">
                <a:latin typeface="Times New Roman" panose="02020603050405020304" pitchFamily="18" charset="0"/>
                <a:ea typeface="ＭＳ Ｐゴシック" charset="-128"/>
              </a:rPr>
              <a:t>Scaling Up: Growing the Picture</a:t>
            </a:r>
          </a:p>
        </p:txBody>
      </p:sp>
      <p:sp>
        <p:nvSpPr>
          <p:cNvPr id="3" name="Text Placeholder 2"/>
          <p:cNvSpPr>
            <a:spLocks noGrp="1"/>
          </p:cNvSpPr>
          <p:nvPr>
            <p:ph type="body" idx="1"/>
          </p:nvPr>
        </p:nvSpPr>
        <p:spPr>
          <a:xfrm>
            <a:off x="457200" y="1600200"/>
            <a:ext cx="4173794" cy="2592987"/>
          </a:xfrm>
        </p:spPr>
        <p:txBody>
          <a:bodyPr wrap="square" lIns="91425" tIns="91425" rIns="91425" bIns="91425">
            <a:spAutoFit/>
          </a:bodyPr>
          <a:lstStyle/>
          <a:p>
            <a:pPr marL="255651" lvl="0" indent="-255651" fontAlgn="base">
              <a:spcAft>
                <a:spcPct val="0"/>
              </a:spcAft>
              <a:buFont typeface="Arial" panose="020B0604020202020204" pitchFamily="34" charset="0"/>
              <a:buChar char="•"/>
            </a:pPr>
            <a:r>
              <a:rPr lang="en-US" altLang="en-US" sz="2400" kern="1200" dirty="0">
                <a:solidFill>
                  <a:srgbClr val="000000"/>
                </a:solidFill>
                <a:latin typeface="Arial (Body)"/>
                <a:ea typeface="ＭＳ Ｐゴシック" charset="-128"/>
              </a:rPr>
              <a:t>To grow a picture, we simply duplicate some pixels</a:t>
            </a:r>
          </a:p>
          <a:p>
            <a:pPr marL="255651" lvl="0" indent="-255651" fontAlgn="base">
              <a:spcAft>
                <a:spcPct val="0"/>
              </a:spcAft>
              <a:buFont typeface="Arial" panose="020B0604020202020204" pitchFamily="34" charset="0"/>
              <a:buChar char="•"/>
            </a:pPr>
            <a:r>
              <a:rPr lang="en-US" altLang="en-US" sz="2400" kern="1200" dirty="0">
                <a:solidFill>
                  <a:srgbClr val="000000"/>
                </a:solidFill>
                <a:latin typeface="Arial (Body)"/>
                <a:ea typeface="ＭＳ Ｐゴシック" charset="-128"/>
              </a:rPr>
              <a:t>We do this by incrementing by 0.5, but only use the integer part.</a:t>
            </a:r>
          </a:p>
        </p:txBody>
      </p:sp>
      <p:pic>
        <p:nvPicPr>
          <p:cNvPr id="6" name="Picture 5" descr="Computer code has 4 lines. The lines read as follows. Line 1. right angle bracket right angle bracket right angle bracket print i n t left parenthesis 1 right parenthesis. Corresponding output reads, 1. Line 2. right angle bracket right angle bracket right angle bracket print i n t left parenthesis 1 period 5 right parenthesis. Corresponding output reads, 1. Line 3. right angle bracket right angle bracket right angle bracket print i n t left parenthesis 2 right parenthesis. Corresponding output reads, 2. Line 4. right angle bracket right angle bracket right angle bracket print i n t left parenthesis 2 period 5 right parenthesis. Corresponding output reads,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90769" y="1600200"/>
            <a:ext cx="2448151" cy="2966646"/>
          </a:xfrm>
          <a:prstGeom prst="rect">
            <a:avLst/>
          </a:prstGeom>
        </p:spPr>
      </p:pic>
    </p:spTree>
    <p:extLst>
      <p:ext uri="{BB962C8B-B14F-4D97-AF65-F5344CB8AC3E}">
        <p14:creationId xmlns:p14="http://schemas.microsoft.com/office/powerpoint/2010/main" val="1506714111"/>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eaLnBrk="0" fontAlgn="base" hangingPunct="0">
              <a:spcBef>
                <a:spcPct val="0"/>
              </a:spcBef>
              <a:spcAft>
                <a:spcPct val="0"/>
              </a:spcAft>
              <a:buClrTx/>
            </a:pPr>
            <a:r>
              <a:rPr lang="en-US" altLang="en-US" kern="1200" dirty="0">
                <a:latin typeface="Times New Roman" panose="02020603050405020304" pitchFamily="18" charset="0"/>
                <a:ea typeface="ＭＳ Ｐゴシック" charset="-128"/>
              </a:rPr>
              <a:t>Scaling Up</a:t>
            </a:r>
          </a:p>
        </p:txBody>
      </p:sp>
      <p:pic>
        <p:nvPicPr>
          <p:cNvPr id="7" name="Picture 6" descr="Computer code has 22 lines. The lines read as follows. Line 1. d e f copy Horse Larger left parenthesis right parenthesis colon. Line 2, indented once. hash Set up the source and target pictures. Line 3, indented once. s r c equals make Picture left parenthesis double quote horse period j p g double quote right parenthesis. Line 4, indented once. w equals get Width left parenthesis s r c right parenthesis. Line 5, indented once. h equals get Height left parenthesis s r c right parenthesis. Line 6, indented once. canvas equals make Empty Picture left parenthesis w asterisk 2 comma h asterisk 2 right parenthesis. Line 7, indented once. s r c Pixels equals get Pixels left parenthesis s r c right parenthesis. Line 8, indented once. t r g Pixels equals get Pixels left parenthesis canvas right parenthesis. Line 9, indented once. t r g Index equals 0. Line 10, indented once. hash Now comma do the actual copying. Line 11, indented once. for pixel in s r c Pixels colon. Line 12, indented twice. color equals get Color left parenthesis pixel right parenthesis. Line 13, indented twice. hash Once. Line 14, indented twice. t r g Pixel equals t r g Pixels left bracket t r g Index right bracket. Line 15, indented twice. set Color left parenthesis t r g Pixel comma color right parenthesis. Line 16, indented twice. t r g Index equals t r g Index plus 1. Line 17, indented twice. hash Twice. Line 18, indented twice. t r g Pixel equals t r g Pixels left bracket t r g Index right bracket. Line 19, indented twice. set Color left parenthesis t r g Pixel comma color right parenthesis. Line 20, indented twice. t r g Index equals t r g Index plus 1. Line 21, indented once. show left parenthesis canvas right parenthesis. Line 22, indented once. return canvas."/>
          <p:cNvPicPr>
            <a:picLocks noChangeAspect="1"/>
          </p:cNvPicPr>
          <p:nvPr/>
        </p:nvPicPr>
        <p:blipFill rotWithShape="1">
          <a:blip r:embed="rId2"/>
          <a:srcRect l="1468" t="1646" r="866" b="3090"/>
          <a:stretch/>
        </p:blipFill>
        <p:spPr>
          <a:xfrm>
            <a:off x="791050" y="1607575"/>
            <a:ext cx="7561900" cy="4424516"/>
          </a:xfrm>
          <a:prstGeom prst="rect">
            <a:avLst/>
          </a:prstGeom>
        </p:spPr>
      </p:pic>
    </p:spTree>
    <p:extLst>
      <p:ext uri="{BB962C8B-B14F-4D97-AF65-F5344CB8AC3E}">
        <p14:creationId xmlns:p14="http://schemas.microsoft.com/office/powerpoint/2010/main" val="3239709861"/>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eaLnBrk="0" fontAlgn="base" hangingPunct="0">
              <a:spcBef>
                <a:spcPct val="0"/>
              </a:spcBef>
              <a:spcAft>
                <a:spcPct val="0"/>
              </a:spcAft>
              <a:buClrTx/>
            </a:pPr>
            <a:r>
              <a:rPr lang="en-US" altLang="en-US" kern="1200" dirty="0" smtClean="0">
                <a:latin typeface="Times New Roman" panose="02020603050405020304" pitchFamily="18" charset="0"/>
                <a:ea typeface="ＭＳ Ｐゴシック" charset="-128"/>
              </a:rPr>
              <a:t>Scaling up Just the Face</a:t>
            </a:r>
            <a:endParaRPr lang="en-US" altLang="en-US" kern="1200" dirty="0">
              <a:latin typeface="Times New Roman" panose="02020603050405020304" pitchFamily="18" charset="0"/>
              <a:ea typeface="ＭＳ Ｐゴシック" charset="-128"/>
            </a:endParaRPr>
          </a:p>
        </p:txBody>
      </p:sp>
      <p:pic>
        <p:nvPicPr>
          <p:cNvPr id="3" name="Picture 2" descr="Computer code has 16 lines. The lines read as follows. Line 1. d e f copy Horse Face Larger left parenthesis right parenthesis colon. Line 2, indented once. hash Set up the source and target pictures. Line 3, indented once. s r c equals make Picture left parenthesis double quote horse period j p g double quote right parenthesis. Line 4, indented once. canvas equals make Empty Picture left parenthesis 163 asterisk 2 comma 308 asterisk 2 right parenthesis. Line 5, indented once. hash Now comma do the actual copying. Line 6, indented once. source X equals 104. Line 7, indented once. for target X in range left parenthesis 0 comma 163 asterisk 2 right parenthesis colon. Line 8, indented twice. source Y equals 114. Line 9, indented twice. for target Y in range left parenthesis 0 comma 308 asterisk 2 right parenthesis colon. Line 10, indented 3 times. s r c p x equals get Pixel left parenthesis s r c comma i n t left parenthesis source X right parenthesis comma i n t left parenthesis source Y right parenthesis right parenthesis. Line 11, indented 3 times. color equals get Color left parenthesis s r c p x right parenthesis. Line 12, indented 3 times. set Color left parenthesis get Pixel left parenthesis canvas comma target X comma target Y right parenthesis comma color right parenthesis. Line 13, indented 3 times. source Y equals source Y plus 0 period 5. Line 14, indented twice. source X equals source X plus 0 period 5. Line 15. show left parenthesis canvas right parenthesis. Line 16. return canvas."/>
          <p:cNvPicPr>
            <a:picLocks noChangeAspect="1"/>
          </p:cNvPicPr>
          <p:nvPr/>
        </p:nvPicPr>
        <p:blipFill rotWithShape="1">
          <a:blip r:embed="rId2"/>
          <a:srcRect l="1730" t="1277" r="2235" b="3017"/>
          <a:stretch/>
        </p:blipFill>
        <p:spPr>
          <a:xfrm>
            <a:off x="545690" y="1533831"/>
            <a:ext cx="4911213" cy="4793226"/>
          </a:xfrm>
          <a:prstGeom prst="rect">
            <a:avLst/>
          </a:prstGeom>
        </p:spPr>
      </p:pic>
    </p:spTree>
    <p:extLst>
      <p:ext uri="{BB962C8B-B14F-4D97-AF65-F5344CB8AC3E}">
        <p14:creationId xmlns:p14="http://schemas.microsoft.com/office/powerpoint/2010/main" val="2279395779"/>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fontAlgn="base">
              <a:spcBef>
                <a:spcPct val="0"/>
              </a:spcBef>
              <a:spcAft>
                <a:spcPct val="0"/>
              </a:spcAft>
              <a:buClrTx/>
            </a:pPr>
            <a:r>
              <a:rPr lang="en-US" altLang="en-US" kern="1200" dirty="0" smtClean="0">
                <a:latin typeface="Times New Roman" panose="02020603050405020304" pitchFamily="18" charset="0"/>
                <a:ea typeface="ＭＳ Ｐゴシック" charset="-128"/>
              </a:rPr>
              <a:t>Scaling the Picture up</a:t>
            </a:r>
            <a:endParaRPr lang="en-US" altLang="en-US" kern="1200" dirty="0">
              <a:latin typeface="Times New Roman" panose="02020603050405020304" pitchFamily="18" charset="0"/>
              <a:ea typeface="ＭＳ Ｐゴシック" charset="-128"/>
            </a:endParaRPr>
          </a:p>
        </p:txBody>
      </p:sp>
      <p:pic>
        <p:nvPicPr>
          <p:cNvPr id="4" name="Picture 3" descr="Computer code has 18 lines. The lines read as follows. Line 1. d e f copy Barbs Face Larger left parenthesis right parenthesis colon. Line 2, indented once. hash Set up the source and target pictures. Line 3, indented once. barb f equals get Media Path left parenthesis double quote barbara period j p g double quote right parenthesis. Line 4, indented once. barb equals make Picture left parenthesis barb f right parenthesis. Line 5, indented once. canvas f equals get Media Path left parenthesis double quote 7 in X 95 in period j p g double quote right parenthesis. Line 6, indented once. canvas equals make Picture left parenthesis canvas f right parenthesis. Line 7, indented once. hash Now comma do the actual copying. Line 8, indented once. source X equals 45. Line 9, indented once. for target X in range left parenthesis 100 comma 100 plus left parenthesis left parenthesis 200 minus 45 right parenthesis asterisk 2 right parenthesis right parenthesis colon. Line 10, indented twice. source Y equals 25. Line 11, indented twice. for target Y in range left parenthesis 100 comma 100 plus left parenthesis left parenthesis 200 minus 25 right parenthesis asterisk 2 right parenthesis right parenthesis colon. Line 12, indented 3 times. color equals get Color left parenthesis get Pixel left parenthesis barb comma i n t left parenthesis source X right parenthesis comma i n t left parenthesis source Y right parenthesis right parenthesis right parenthesis. Line 13, indented 3 times. set Color left parenthesis get Pixel left parenthesis canvas comma target X comma target Y right parenthesis comma color right parenthesis. Line 14, indented 3 times. source Y equals source Y plus 0 period 5. Line 15, indented twice. source X equals source X plus 0 period 5. Line 16, indented once. show left parenthesis barb right parenthesis. Line 17, indented once. show left parenthesis canvas right parenthesis. Line 18, indented once. return canva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6192" y="1592870"/>
            <a:ext cx="4800861" cy="4532906"/>
          </a:xfrm>
          <a:prstGeom prst="rect">
            <a:avLst/>
          </a:prstGeom>
        </p:spPr>
      </p:pic>
      <p:pic>
        <p:nvPicPr>
          <p:cNvPr id="5" name="Picture 8" descr="A big sized photo of a pers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5805190" y="1592870"/>
            <a:ext cx="2603500" cy="3532909"/>
          </a:xfrm>
          <a:prstGeom prst="rect">
            <a:avLst/>
          </a:prstGeom>
          <a:noFill/>
          <a:ln>
            <a:solidFill>
              <a:schemeClr val="tx1"/>
            </a:solidFill>
            <a:miter lim="800000"/>
            <a:headEnd/>
            <a:tailEnd/>
          </a:ln>
        </p:spPr>
      </p:pic>
    </p:spTree>
    <p:extLst>
      <p:ext uri="{BB962C8B-B14F-4D97-AF65-F5344CB8AC3E}">
        <p14:creationId xmlns:p14="http://schemas.microsoft.com/office/powerpoint/2010/main" val="3099026753"/>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fontAlgn="base">
              <a:spcBef>
                <a:spcPct val="0"/>
              </a:spcBef>
              <a:spcAft>
                <a:spcPct val="0"/>
              </a:spcAft>
              <a:buClrTx/>
            </a:pPr>
            <a:r>
              <a:rPr lang="en-US" altLang="en-US" kern="1200" dirty="0" smtClean="0">
                <a:latin typeface="Times New Roman" panose="02020603050405020304" pitchFamily="18" charset="0"/>
                <a:ea typeface="ＭＳ Ｐゴシック" charset="-128"/>
              </a:rPr>
              <a:t>Scaling up: How It Works</a:t>
            </a:r>
            <a:endParaRPr lang="en-US" altLang="en-US" kern="1200" dirty="0">
              <a:latin typeface="Times New Roman" panose="02020603050405020304" pitchFamily="18" charset="0"/>
              <a:ea typeface="ＭＳ Ｐゴシック" charset="-128"/>
            </a:endParaRPr>
          </a:p>
        </p:txBody>
      </p:sp>
      <p:sp>
        <p:nvSpPr>
          <p:cNvPr id="3" name="Text Placeholder 2"/>
          <p:cNvSpPr>
            <a:spLocks noGrp="1"/>
          </p:cNvSpPr>
          <p:nvPr>
            <p:ph type="body" idx="1"/>
          </p:nvPr>
        </p:nvSpPr>
        <p:spPr>
          <a:xfrm>
            <a:off x="457200" y="1600200"/>
            <a:ext cx="8229600" cy="553968"/>
          </a:xfrm>
        </p:spPr>
        <p:txBody>
          <a:bodyPr wrap="square" lIns="91425" tIns="91425" rIns="91425" bIns="91425">
            <a:spAutoFit/>
          </a:bodyPr>
          <a:lstStyle/>
          <a:p>
            <a:pPr marL="255651" lvl="0" indent="-255651" fontAlgn="base">
              <a:spcAft>
                <a:spcPct val="0"/>
              </a:spcAft>
              <a:buFont typeface="Arial" panose="020B0604020202020204" pitchFamily="34" charset="0"/>
              <a:buChar char="•"/>
            </a:pPr>
            <a:r>
              <a:rPr lang="en-US" altLang="en-US" sz="2400" kern="1200" dirty="0">
                <a:solidFill>
                  <a:srgbClr val="000000"/>
                </a:solidFill>
                <a:latin typeface="+mn-lt"/>
                <a:ea typeface="ＭＳ Ｐゴシック" charset="-128"/>
              </a:rPr>
              <a:t>Same basic setup as copying and rotating:</a:t>
            </a:r>
          </a:p>
        </p:txBody>
      </p:sp>
      <p:pic>
        <p:nvPicPr>
          <p:cNvPr id="5" name="Picture 5" descr="Grid box 1, source, has 4 columns and 4 rows. In the first row, second and third column grids are shaded. In rows 2, 3 and 4, first and fourth column grids are shaded. A note below reads, source X equals 0; source Y equals 0. Grid box 2, Canvas, has 8 columns and 6 rows. In the second row, the fourth column grid is outlined and marked with an arrow. A note below reads, target X equals 3, target Y equals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1752679" y="2578993"/>
            <a:ext cx="5638641" cy="2865596"/>
          </a:xfrm>
          <a:prstGeom prst="rect">
            <a:avLst/>
          </a:prstGeom>
          <a:noFill/>
          <a:ln>
            <a:noFill/>
          </a:ln>
        </p:spPr>
      </p:pic>
    </p:spTree>
    <p:extLst>
      <p:ext uri="{BB962C8B-B14F-4D97-AF65-F5344CB8AC3E}">
        <p14:creationId xmlns:p14="http://schemas.microsoft.com/office/powerpoint/2010/main" val="2743112772"/>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fontAlgn="base">
              <a:spcBef>
                <a:spcPct val="0"/>
              </a:spcBef>
              <a:spcAft>
                <a:spcPct val="0"/>
              </a:spcAft>
              <a:buClrTx/>
            </a:pPr>
            <a:r>
              <a:rPr lang="en-US" altLang="en-US" kern="1200" dirty="0" smtClean="0">
                <a:latin typeface="Times New Roman" panose="02020603050405020304" pitchFamily="18" charset="0"/>
                <a:ea typeface="ＭＳ Ｐゴシック" charset="-128"/>
              </a:rPr>
              <a:t>Scaling up: How It Works 2</a:t>
            </a:r>
            <a:endParaRPr lang="en-US" altLang="en-US" kern="1200" dirty="0">
              <a:latin typeface="Times New Roman" panose="02020603050405020304" pitchFamily="18" charset="0"/>
              <a:ea typeface="ＭＳ Ｐゴシック" charset="-128"/>
            </a:endParaRPr>
          </a:p>
        </p:txBody>
      </p:sp>
      <p:sp>
        <p:nvSpPr>
          <p:cNvPr id="3" name="Text Placeholder 2"/>
          <p:cNvSpPr>
            <a:spLocks noGrp="1"/>
          </p:cNvSpPr>
          <p:nvPr>
            <p:ph type="body" idx="1"/>
          </p:nvPr>
        </p:nvSpPr>
        <p:spPr>
          <a:xfrm>
            <a:off x="457199" y="1600200"/>
            <a:ext cx="8229601" cy="1854323"/>
          </a:xfrm>
        </p:spPr>
        <p:txBody>
          <a:bodyPr wrap="square" lIns="91425" tIns="91425" rIns="91425" bIns="91425">
            <a:spAutoFit/>
          </a:bodyPr>
          <a:lstStyle/>
          <a:p>
            <a:pPr marL="255651" lvl="0" indent="-255651" fontAlgn="base">
              <a:spcAft>
                <a:spcPct val="0"/>
              </a:spcAft>
              <a:buFont typeface="Arial" panose="020B0604020202020204" pitchFamily="34" charset="0"/>
              <a:buChar char="•"/>
            </a:pPr>
            <a:r>
              <a:rPr lang="en-US" altLang="en-US" sz="2400" kern="1200" dirty="0">
                <a:solidFill>
                  <a:srgbClr val="000000"/>
                </a:solidFill>
                <a:latin typeface="Arial (Body)"/>
                <a:ea typeface="ＭＳ Ｐゴシック" charset="-128"/>
              </a:rPr>
              <a:t>But as we increment by </a:t>
            </a:r>
            <a:r>
              <a:rPr lang="en-US" altLang="en-US" sz="2400" b="1" kern="1200" dirty="0">
                <a:solidFill>
                  <a:srgbClr val="000000"/>
                </a:solidFill>
                <a:latin typeface="Arial (Body)"/>
                <a:ea typeface="ＭＳ Ｐゴシック" charset="-128"/>
              </a:rPr>
              <a:t>only 0.5</a:t>
            </a:r>
            <a:r>
              <a:rPr lang="en-US" altLang="en-US" sz="2400" kern="1200" dirty="0">
                <a:solidFill>
                  <a:srgbClr val="000000"/>
                </a:solidFill>
                <a:latin typeface="Arial (Body)"/>
                <a:ea typeface="ＭＳ Ｐゴシック" charset="-128"/>
              </a:rPr>
              <a:t>, and we use the int() function, we end up taking every pixel </a:t>
            </a:r>
            <a:r>
              <a:rPr lang="en-US" altLang="en-US" sz="2400" b="1" kern="1200" dirty="0">
                <a:solidFill>
                  <a:srgbClr val="000000"/>
                </a:solidFill>
                <a:latin typeface="Arial (Body)"/>
                <a:ea typeface="ＭＳ Ｐゴシック" charset="-128"/>
              </a:rPr>
              <a:t>twice.</a:t>
            </a:r>
          </a:p>
          <a:p>
            <a:pPr marL="255651" lvl="0" indent="-255651" fontAlgn="base">
              <a:spcAft>
                <a:spcPct val="0"/>
              </a:spcAft>
              <a:buFont typeface="Arial" panose="020B0604020202020204" pitchFamily="34" charset="0"/>
              <a:buChar char="•"/>
            </a:pPr>
            <a:r>
              <a:rPr lang="en-US" altLang="en-US" sz="2400" kern="1200" dirty="0">
                <a:solidFill>
                  <a:srgbClr val="000000"/>
                </a:solidFill>
                <a:latin typeface="Arial (Body)"/>
                <a:ea typeface="ＭＳ Ｐゴシック" charset="-128"/>
              </a:rPr>
              <a:t>Here, the blank pixel at (0,0) in the source gets copied twice onto the canvas.</a:t>
            </a:r>
          </a:p>
        </p:txBody>
      </p:sp>
      <p:pic>
        <p:nvPicPr>
          <p:cNvPr id="5" name="Picture 5" descr="Grid box 1, source, has 4 columns and 4 rows. In the first row, second and third column grids are shaded. In rows 2, 3 and 4, first and fourth column grids are shaded. A note below reads, source X equals 0; source Y equals 0 period 5; so actual x equals 0; actual y equals 0. Grid box 2, Canvas, has 8 columns and 6 rows. In the second row, the fourth column grid is outlined. In the third row, the fourth column grid is outlined and marked with an arrow. A note beside reads, target X equals 3, target Y equals 2."/>
          <p:cNvPicPr>
            <a:picLocks noChangeAspect="1" noChangeArrowheads="1"/>
          </p:cNvPicPr>
          <p:nvPr/>
        </p:nvPicPr>
        <p:blipFill rotWithShape="1">
          <a:blip r:embed="rId2">
            <a:extLst>
              <a:ext uri="{28A0092B-C50C-407E-A947-70E740481C1C}">
                <a14:useLocalDpi xmlns:a14="http://schemas.microsoft.com/office/drawing/2010/main" val="0"/>
              </a:ext>
            </a:extLst>
          </a:blip>
          <a:srcRect l="4638" r="4320" b="4231"/>
          <a:stretch/>
        </p:blipFill>
        <p:spPr>
          <a:xfrm>
            <a:off x="2551470" y="3742073"/>
            <a:ext cx="4041058" cy="2567861"/>
          </a:xfrm>
          <a:prstGeom prst="rect">
            <a:avLst/>
          </a:prstGeom>
          <a:noFill/>
          <a:ln>
            <a:noFill/>
          </a:ln>
        </p:spPr>
      </p:pic>
    </p:spTree>
    <p:extLst>
      <p:ext uri="{BB962C8B-B14F-4D97-AF65-F5344CB8AC3E}">
        <p14:creationId xmlns:p14="http://schemas.microsoft.com/office/powerpoint/2010/main" val="1555647506"/>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fontAlgn="base">
              <a:spcBef>
                <a:spcPct val="0"/>
              </a:spcBef>
              <a:spcAft>
                <a:spcPct val="0"/>
              </a:spcAft>
              <a:buClrTx/>
            </a:pPr>
            <a:r>
              <a:rPr lang="en-US" altLang="en-US" kern="1200" dirty="0" smtClean="0">
                <a:latin typeface="Times New Roman" panose="02020603050405020304" pitchFamily="18" charset="0"/>
                <a:ea typeface="ＭＳ Ｐゴシック" charset="-128"/>
              </a:rPr>
              <a:t>Scaling up: How It Works 3</a:t>
            </a:r>
            <a:endParaRPr lang="en-US" altLang="en-US" kern="1200" dirty="0">
              <a:latin typeface="Times New Roman" panose="02020603050405020304" pitchFamily="18" charset="0"/>
              <a:ea typeface="ＭＳ Ｐゴシック" charset="-128"/>
            </a:endParaRPr>
          </a:p>
        </p:txBody>
      </p:sp>
      <p:sp>
        <p:nvSpPr>
          <p:cNvPr id="3" name="Text Placeholder 2"/>
          <p:cNvSpPr>
            <a:spLocks noGrp="1"/>
          </p:cNvSpPr>
          <p:nvPr>
            <p:ph type="body" idx="1"/>
          </p:nvPr>
        </p:nvSpPr>
        <p:spPr>
          <a:xfrm>
            <a:off x="457199" y="1600200"/>
            <a:ext cx="8406581" cy="553968"/>
          </a:xfrm>
        </p:spPr>
        <p:txBody>
          <a:bodyPr wrap="square" lIns="91425" tIns="91425" rIns="91425" bIns="91425">
            <a:spAutoFit/>
          </a:bodyPr>
          <a:lstStyle/>
          <a:p>
            <a:pPr marL="255651" lvl="0" indent="-255651" fontAlgn="base">
              <a:spcAft>
                <a:spcPct val="0"/>
              </a:spcAft>
              <a:buFont typeface="Arial" panose="020B0604020202020204" pitchFamily="34" charset="0"/>
              <a:buChar char="•"/>
            </a:pPr>
            <a:r>
              <a:rPr lang="en-US" altLang="en-US" sz="2400" kern="1200" dirty="0">
                <a:solidFill>
                  <a:srgbClr val="000000"/>
                </a:solidFill>
                <a:latin typeface="Arial (Body)"/>
                <a:ea typeface="ＭＳ Ｐゴシック" charset="-128"/>
              </a:rPr>
              <a:t>Black pixels gets copied once…</a:t>
            </a:r>
          </a:p>
        </p:txBody>
      </p:sp>
      <p:pic>
        <p:nvPicPr>
          <p:cNvPr id="4" name="Picture 3" descr="Grid box 1, source, has 4 columns and 4 rows. In the first row, second and third column grids are shaded. In rows 2, 3 and 4, first and fourth column grids are shaded. A note below reads, source X equals 0; source Y equals 1. Grid box 2, Canvas, has 8 columns and 6 rows. In the second row, the fourth column grid is outlined. In the third row, the fourth column grid is outlined. In the fourth row, the fourth column grid is shaded and marked with an arrow. A note beside reads, target X equals 3, target Y equals 3."/>
          <p:cNvPicPr>
            <a:picLocks noChangeAspect="1"/>
          </p:cNvPicPr>
          <p:nvPr/>
        </p:nvPicPr>
        <p:blipFill>
          <a:blip r:embed="rId2"/>
          <a:stretch>
            <a:fillRect/>
          </a:stretch>
        </p:blipFill>
        <p:spPr>
          <a:xfrm>
            <a:off x="1849071" y="2731299"/>
            <a:ext cx="5445857" cy="3342188"/>
          </a:xfrm>
          <a:prstGeom prst="rect">
            <a:avLst/>
          </a:prstGeom>
        </p:spPr>
      </p:pic>
    </p:spTree>
    <p:extLst>
      <p:ext uri="{BB962C8B-B14F-4D97-AF65-F5344CB8AC3E}">
        <p14:creationId xmlns:p14="http://schemas.microsoft.com/office/powerpoint/2010/main" val="4054869537"/>
      </p:ext>
    </p:extLst>
  </p:cSld>
  <p:clrMapOvr>
    <a:masterClrMapping/>
  </p:clrMapOvr>
  <p:timing>
    <p:tnLst>
      <p:par>
        <p:cTn id="1" dur="indefinite" restart="never" nodeType="tmRoot"/>
      </p:par>
    </p:tnLst>
  </p:timing>
</p:sld>
</file>

<file path=ppt/theme/theme1.xml><?xml version="1.0" encoding="utf-8"?>
<a:theme xmlns:a="http://schemas.openxmlformats.org/drawingml/2006/main" name="508 Lecture">
  <a:themeElements>
    <a:clrScheme name="Custom 7">
      <a:dk1>
        <a:srgbClr val="000000"/>
      </a:dk1>
      <a:lt1>
        <a:srgbClr val="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508 Lecture">
  <a:themeElements>
    <a:clrScheme name="Custom 7">
      <a:dk1>
        <a:srgbClr val="000000"/>
      </a:dk1>
      <a:lt1>
        <a:srgbClr val="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9778</TotalTime>
  <Words>3808</Words>
  <Application>Microsoft Office PowerPoint</Application>
  <PresentationFormat>On-screen Show (4:3)</PresentationFormat>
  <Paragraphs>379</Paragraphs>
  <Slides>131</Slides>
  <Notes>2</Notes>
  <HiddenSlides>0</HiddenSlides>
  <MMClips>0</MMClips>
  <ScaleCrop>false</ScaleCrop>
  <HeadingPairs>
    <vt:vector size="8" baseType="variant">
      <vt:variant>
        <vt:lpstr>Fonts Used</vt:lpstr>
      </vt:variant>
      <vt:variant>
        <vt:i4>6</vt:i4>
      </vt:variant>
      <vt:variant>
        <vt:lpstr>Theme</vt:lpstr>
      </vt:variant>
      <vt:variant>
        <vt:i4>2</vt:i4>
      </vt:variant>
      <vt:variant>
        <vt:lpstr>Embedded OLE Servers</vt:lpstr>
      </vt:variant>
      <vt:variant>
        <vt:i4>1</vt:i4>
      </vt:variant>
      <vt:variant>
        <vt:lpstr>Slide Titles</vt:lpstr>
      </vt:variant>
      <vt:variant>
        <vt:i4>131</vt:i4>
      </vt:variant>
    </vt:vector>
  </HeadingPairs>
  <TitlesOfParts>
    <vt:vector size="140" baseType="lpstr">
      <vt:lpstr>ＭＳ Ｐゴシック</vt:lpstr>
      <vt:lpstr>Arial</vt:lpstr>
      <vt:lpstr>Arial (Body)</vt:lpstr>
      <vt:lpstr>Noto Sans Symbols</vt:lpstr>
      <vt:lpstr>Times New Roman</vt:lpstr>
      <vt:lpstr>Verdana</vt:lpstr>
      <vt:lpstr>508 Lecture</vt:lpstr>
      <vt:lpstr>1_508 Lecture</vt:lpstr>
      <vt:lpstr>Image</vt:lpstr>
      <vt:lpstr>Introduction to Computing and Programming in Python™: A Multimedia Approach</vt:lpstr>
      <vt:lpstr>Learning Objectives (1 of 2)</vt:lpstr>
      <vt:lpstr>Learning Objectives (2 of 2)</vt:lpstr>
      <vt:lpstr>There Are Four Conditional Statements in This Program for Turning the Red Flowers in the Arch into Moon-Colored Flowers</vt:lpstr>
      <vt:lpstr>Pixels Are in a Matrix</vt:lpstr>
      <vt:lpstr>Arrays vs Matrices</vt:lpstr>
      <vt:lpstr>Pixels in a Matrix</vt:lpstr>
      <vt:lpstr>Indices from the Function Range</vt:lpstr>
      <vt:lpstr>Side Note: That Thing in [] Is a Sequence</vt:lpstr>
      <vt:lpstr>We Can Use Range to Generate Index Numbers</vt:lpstr>
      <vt:lpstr>Working the Pixels by Number</vt:lpstr>
      <vt:lpstr>What’s Going on Here?</vt:lpstr>
      <vt:lpstr>Now, the Inner Loop</vt:lpstr>
      <vt:lpstr>Process a Pixel</vt:lpstr>
      <vt:lpstr>Next Pixel</vt:lpstr>
      <vt:lpstr>Process Pixel (0,1)</vt:lpstr>
      <vt:lpstr>Finally, Next Column</vt:lpstr>
      <vt:lpstr>Lightening a Picture with Nested Loops</vt:lpstr>
      <vt:lpstr>Which Function Did A? (1 of 2)</vt:lpstr>
      <vt:lpstr>Reducing Red Eye with Nested Loops</vt:lpstr>
      <vt:lpstr>Timing</vt:lpstr>
      <vt:lpstr>What Can You Do If You Know Where the Pixels Are? One Answer: Mirroring</vt:lpstr>
      <vt:lpstr>Work It out with Matrices</vt:lpstr>
      <vt:lpstr>Recipe for Mirroring</vt:lpstr>
      <vt:lpstr>Can We Do It with a Horizontal Mirror?</vt:lpstr>
      <vt:lpstr>Of Course!</vt:lpstr>
      <vt:lpstr>What If We Wanted to Copy Bottom to Top?</vt:lpstr>
      <vt:lpstr>Mirroring Bottom to Top</vt:lpstr>
      <vt:lpstr>Doing Something Useful with Mirroring</vt:lpstr>
      <vt:lpstr>Figuring out Where to Mirror</vt:lpstr>
      <vt:lpstr>Writing Functions for Specific Files…Generally</vt:lpstr>
      <vt:lpstr>Some Utility Functions</vt:lpstr>
      <vt:lpstr>Example</vt:lpstr>
      <vt:lpstr>Program to Mirror the Temple</vt:lpstr>
      <vt:lpstr>Did It Really Work?</vt:lpstr>
      <vt:lpstr>Understanding the Temple Fix</vt:lpstr>
      <vt:lpstr>Adding Print Statements to See What’s Happening</vt:lpstr>
      <vt:lpstr>First Pixels Are Either Side of the Mirrorpoint, Then Moving Down</vt:lpstr>
      <vt:lpstr>Counting Pixels (1 of 2)</vt:lpstr>
      <vt:lpstr>Counting Pixels (2 of 2)</vt:lpstr>
      <vt:lpstr>Which Function Did A? (2 of 2)</vt:lpstr>
      <vt:lpstr>The Same Function Below Did the Two Pictures, but with One Line Difference. Which One Did Which Picture?</vt:lpstr>
      <vt:lpstr>Replacing Colors in a Range</vt:lpstr>
      <vt:lpstr>Walking This Code</vt:lpstr>
      <vt:lpstr>The Nested Loop</vt:lpstr>
      <vt:lpstr>Same Thing as Last Time (Could Raise Threshold Now)</vt:lpstr>
      <vt:lpstr>Could We Do This Without Nested Loops?</vt:lpstr>
      <vt:lpstr>Moving Pixels Across Pictures</vt:lpstr>
      <vt:lpstr>What Can You Do Then?</vt:lpstr>
      <vt:lpstr>Copying Pixels</vt:lpstr>
      <vt:lpstr>Copying Barb to a Canvas</vt:lpstr>
      <vt:lpstr>Comments</vt:lpstr>
      <vt:lpstr>Walking Through the Copying Function</vt:lpstr>
      <vt:lpstr>The Actual Copy</vt:lpstr>
      <vt:lpstr>Setting up the Copy Loop</vt:lpstr>
      <vt:lpstr>Ending the Loop</vt:lpstr>
      <vt:lpstr>What’s This Naming Something as Itself?</vt:lpstr>
      <vt:lpstr>Ending the Copy Function</vt:lpstr>
      <vt:lpstr>Works Either Way</vt:lpstr>
      <vt:lpstr>Copying into the Middle of the Canvas</vt:lpstr>
      <vt:lpstr>Copying a Horse to a Canvas</vt:lpstr>
      <vt:lpstr>Copying Another Way</vt:lpstr>
      <vt:lpstr>Copying to a New Location</vt:lpstr>
      <vt:lpstr>Cropping Just the Face</vt:lpstr>
      <vt:lpstr>Same Cropping, Different Loops</vt:lpstr>
      <vt:lpstr>Copying: How It Works</vt:lpstr>
      <vt:lpstr>Copying: How It Works 2</vt:lpstr>
      <vt:lpstr>Copying: How It Works 3</vt:lpstr>
      <vt:lpstr>Copying: How It Looks at the End</vt:lpstr>
      <vt:lpstr>Making a Collage (1 of 2)</vt:lpstr>
      <vt:lpstr>Creating a Collage (1 of 2)</vt:lpstr>
      <vt:lpstr>Can We Make That Easier? (1 of 2)</vt:lpstr>
      <vt:lpstr>Exact Same Collage! (1 of 2)</vt:lpstr>
      <vt:lpstr>Make Sure You Have This Typed I N to Work From: Copy Any Pic</vt:lpstr>
      <vt:lpstr>Bigger or Smaller? (1 of 2)</vt:lpstr>
      <vt:lpstr>Bigger or Smaller? (2 of 2)</vt:lpstr>
      <vt:lpstr>Transformation = Small Changes in Copying</vt:lpstr>
      <vt:lpstr>Copying Face to Small Canvas</vt:lpstr>
      <vt:lpstr>Changing While Copying</vt:lpstr>
      <vt:lpstr>Copying vs. Referencing</vt:lpstr>
      <vt:lpstr>Referencing Works Differently</vt:lpstr>
      <vt:lpstr>Making a Collage (2 of 2)</vt:lpstr>
      <vt:lpstr>Creating a Collage (2 of 2)</vt:lpstr>
      <vt:lpstr>Can We Make That Easier? (2 of 2)</vt:lpstr>
      <vt:lpstr>Exact Same Collage! (2 of 2)</vt:lpstr>
      <vt:lpstr>Rotating the Copy</vt:lpstr>
      <vt:lpstr>Rotating: How It Works</vt:lpstr>
      <vt:lpstr>Rotate: How It Ends</vt:lpstr>
      <vt:lpstr>Doing a Real Rotation</vt:lpstr>
      <vt:lpstr>Scaling</vt:lpstr>
      <vt:lpstr>Scaling the Horse Face Down</vt:lpstr>
      <vt:lpstr>Scaling the Picture Down</vt:lpstr>
      <vt:lpstr>Scaling Up: Growing the Picture</vt:lpstr>
      <vt:lpstr>Scaling Up</vt:lpstr>
      <vt:lpstr>Scaling up Just the Face</vt:lpstr>
      <vt:lpstr>Scaling the Picture up</vt:lpstr>
      <vt:lpstr>Scaling up: How It Works</vt:lpstr>
      <vt:lpstr>Scaling up: How It Works 2</vt:lpstr>
      <vt:lpstr>Scaling up: How It Works 3</vt:lpstr>
      <vt:lpstr>Scaling up: How It Works 4</vt:lpstr>
      <vt:lpstr>Scaling up: How It Ends up</vt:lpstr>
      <vt:lpstr>What to Do?</vt:lpstr>
      <vt:lpstr>A Simple Blur</vt:lpstr>
      <vt:lpstr>A Different Blur</vt:lpstr>
      <vt:lpstr>Blurring out the Pixelation</vt:lpstr>
      <vt:lpstr>Average from Four Sides, to Compute New Color</vt:lpstr>
      <vt:lpstr>Things to Try:</vt:lpstr>
      <vt:lpstr>Blending Pictures</vt:lpstr>
      <vt:lpstr>Example Blended Picture</vt:lpstr>
      <vt:lpstr>Blending Code (1 of 3)</vt:lpstr>
      <vt:lpstr>Blending Code (2 of 3)</vt:lpstr>
      <vt:lpstr>Blending Code (3 of 3)</vt:lpstr>
      <vt:lpstr>Drawing Lines on Carolina</vt:lpstr>
      <vt:lpstr>Yes, some Colors Are Already Defined</vt:lpstr>
      <vt:lpstr>That’s Tedious</vt:lpstr>
      <vt:lpstr>New Functions</vt:lpstr>
      <vt:lpstr>The Mysterious Red Box on the Beach</vt:lpstr>
      <vt:lpstr>Example Picture</vt:lpstr>
      <vt:lpstr>A Thought Experiment</vt:lpstr>
      <vt:lpstr>Vector-Based vs. Bitmap Graphical Representations</vt:lpstr>
      <vt:lpstr>Vector-Based Representations Can Be Smaller</vt:lpstr>
      <vt:lpstr>But Vector-Based Has More Value Than That</vt:lpstr>
      <vt:lpstr>How Are Images Compressed?</vt:lpstr>
      <vt:lpstr>When Changing the Picture Means Changing a Program…</vt:lpstr>
      <vt:lpstr>Example Programmed Graphic</vt:lpstr>
      <vt:lpstr>Building a Programmed Graphic</vt:lpstr>
      <vt:lpstr>Another Programmed Graphic</vt:lpstr>
      <vt:lpstr>And Another</vt:lpstr>
      <vt:lpstr>Why Do We Write Programs?</vt:lpstr>
      <vt:lpstr>We Write Programs to Encapsulate and Communicate Process</vt:lpstr>
      <vt:lpstr>Copyright</vt:lpstr>
    </vt:vector>
  </TitlesOfParts>
  <Company>SPi</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Computing and Programming in Python™: A Multimedia Approach, 4e</dc:title>
  <dc:subject>Computer Science</dc:subject>
  <dc:creator>Guzdial/Ericson</dc:creator>
  <cp:keywords>Introduction to Computing and Programming in Python™</cp:keywords>
  <cp:lastModifiedBy>P, Pavendan (Cognizant)</cp:lastModifiedBy>
  <cp:revision>1361</cp:revision>
  <dcterms:modified xsi:type="dcterms:W3CDTF">2018-04-17T11:50:37Z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ffisync_UniqueId">
    <vt:lpwstr>682739</vt:lpwstr>
  </property>
  <property fmtid="{D5CDD505-2E9C-101B-9397-08002B2CF9AE}" pid="3" name="Offisync_ServerID">
    <vt:lpwstr>7e960520-0e88-4f05-9fa0-24079b61e486</vt:lpwstr>
  </property>
  <property fmtid="{D5CDD505-2E9C-101B-9397-08002B2CF9AE}" pid="4" name="Offisync_UpdateToken">
    <vt:lpwstr>2</vt:lpwstr>
  </property>
  <property fmtid="{D5CDD505-2E9C-101B-9397-08002B2CF9AE}" pid="5" name="Jive_VersionGuid">
    <vt:lpwstr>2e874262-9747-49d3-bf1e-677aeb587663</vt:lpwstr>
  </property>
  <property fmtid="{D5CDD505-2E9C-101B-9397-08002B2CF9AE}" pid="6" name="Offisync_ProviderInitializationData">
    <vt:lpwstr>https://neo.pearson.com</vt:lpwstr>
  </property>
  <property fmtid="{D5CDD505-2E9C-101B-9397-08002B2CF9AE}" pid="7" name="Jive_LatestUserAccountName">
    <vt:lpwstr>joel</vt:lpwstr>
  </property>
</Properties>
</file>